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  <p:sldMasterId id="2147483850" r:id="rId2"/>
    <p:sldMasterId id="2147483873" r:id="rId3"/>
  </p:sldMasterIdLst>
  <p:notesMasterIdLst>
    <p:notesMasterId r:id="rId107"/>
  </p:notesMasterIdLst>
  <p:sldIdLst>
    <p:sldId id="256" r:id="rId4"/>
    <p:sldId id="579" r:id="rId5"/>
    <p:sldId id="584" r:id="rId6"/>
    <p:sldId id="588" r:id="rId7"/>
    <p:sldId id="585" r:id="rId8"/>
    <p:sldId id="586" r:id="rId9"/>
    <p:sldId id="580" r:id="rId10"/>
    <p:sldId id="589" r:id="rId11"/>
    <p:sldId id="593" r:id="rId12"/>
    <p:sldId id="581" r:id="rId13"/>
    <p:sldId id="606" r:id="rId14"/>
    <p:sldId id="594" r:id="rId15"/>
    <p:sldId id="595" r:id="rId16"/>
    <p:sldId id="596" r:id="rId17"/>
    <p:sldId id="597" r:id="rId18"/>
    <p:sldId id="605" r:id="rId19"/>
    <p:sldId id="599" r:id="rId20"/>
    <p:sldId id="602" r:id="rId21"/>
    <p:sldId id="601" r:id="rId22"/>
    <p:sldId id="607" r:id="rId23"/>
    <p:sldId id="603" r:id="rId24"/>
    <p:sldId id="604" r:id="rId25"/>
    <p:sldId id="590" r:id="rId26"/>
    <p:sldId id="623" r:id="rId27"/>
    <p:sldId id="616" r:id="rId28"/>
    <p:sldId id="617" r:id="rId29"/>
    <p:sldId id="618" r:id="rId30"/>
    <p:sldId id="619" r:id="rId31"/>
    <p:sldId id="620" r:id="rId32"/>
    <p:sldId id="621" r:id="rId33"/>
    <p:sldId id="622" r:id="rId34"/>
    <p:sldId id="608" r:id="rId35"/>
    <p:sldId id="609" r:id="rId36"/>
    <p:sldId id="610" r:id="rId37"/>
    <p:sldId id="611" r:id="rId38"/>
    <p:sldId id="612" r:id="rId39"/>
    <p:sldId id="613" r:id="rId40"/>
    <p:sldId id="614" r:id="rId41"/>
    <p:sldId id="591" r:id="rId42"/>
    <p:sldId id="592" r:id="rId43"/>
    <p:sldId id="583" r:id="rId44"/>
    <p:sldId id="501" r:id="rId45"/>
    <p:sldId id="502" r:id="rId46"/>
    <p:sldId id="507" r:id="rId47"/>
    <p:sldId id="509" r:id="rId48"/>
    <p:sldId id="508" r:id="rId49"/>
    <p:sldId id="503" r:id="rId50"/>
    <p:sldId id="510" r:id="rId51"/>
    <p:sldId id="511" r:id="rId52"/>
    <p:sldId id="504" r:id="rId53"/>
    <p:sldId id="513" r:id="rId54"/>
    <p:sldId id="505" r:id="rId55"/>
    <p:sldId id="514" r:id="rId56"/>
    <p:sldId id="515" r:id="rId57"/>
    <p:sldId id="518" r:id="rId58"/>
    <p:sldId id="523" r:id="rId59"/>
    <p:sldId id="521" r:id="rId60"/>
    <p:sldId id="522" r:id="rId61"/>
    <p:sldId id="524" r:id="rId62"/>
    <p:sldId id="525" r:id="rId63"/>
    <p:sldId id="526" r:id="rId64"/>
    <p:sldId id="527" r:id="rId65"/>
    <p:sldId id="529" r:id="rId66"/>
    <p:sldId id="528" r:id="rId67"/>
    <p:sldId id="530" r:id="rId68"/>
    <p:sldId id="532" r:id="rId69"/>
    <p:sldId id="531" r:id="rId70"/>
    <p:sldId id="562" r:id="rId71"/>
    <p:sldId id="542" r:id="rId72"/>
    <p:sldId id="543" r:id="rId73"/>
    <p:sldId id="544" r:id="rId74"/>
    <p:sldId id="547" r:id="rId75"/>
    <p:sldId id="548" r:id="rId76"/>
    <p:sldId id="549" r:id="rId77"/>
    <p:sldId id="550" r:id="rId78"/>
    <p:sldId id="551" r:id="rId79"/>
    <p:sldId id="552" r:id="rId80"/>
    <p:sldId id="553" r:id="rId81"/>
    <p:sldId id="554" r:id="rId82"/>
    <p:sldId id="555" r:id="rId83"/>
    <p:sldId id="556" r:id="rId84"/>
    <p:sldId id="557" r:id="rId85"/>
    <p:sldId id="558" r:id="rId86"/>
    <p:sldId id="559" r:id="rId87"/>
    <p:sldId id="560" r:id="rId88"/>
    <p:sldId id="561" r:id="rId89"/>
    <p:sldId id="541" r:id="rId90"/>
    <p:sldId id="563" r:id="rId91"/>
    <p:sldId id="571" r:id="rId92"/>
    <p:sldId id="564" r:id="rId93"/>
    <p:sldId id="565" r:id="rId94"/>
    <p:sldId id="566" r:id="rId95"/>
    <p:sldId id="567" r:id="rId96"/>
    <p:sldId id="572" r:id="rId97"/>
    <p:sldId id="573" r:id="rId98"/>
    <p:sldId id="574" r:id="rId99"/>
    <p:sldId id="576" r:id="rId100"/>
    <p:sldId id="577" r:id="rId101"/>
    <p:sldId id="575" r:id="rId102"/>
    <p:sldId id="578" r:id="rId103"/>
    <p:sldId id="533" r:id="rId104"/>
    <p:sldId id="535" r:id="rId105"/>
    <p:sldId id="534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66" autoAdjust="0"/>
  </p:normalViewPr>
  <p:slideViewPr>
    <p:cSldViewPr snapToGrid="0">
      <p:cViewPr varScale="1">
        <p:scale>
          <a:sx n="93" d="100"/>
          <a:sy n="9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presProps" Target="pres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229F0-6F9D-41CD-A6D8-76BCCF047171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1ABE5-D858-48A3-BD52-D48ED13BE2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406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08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634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146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0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http://blog.darkthread.net/post-2017-02-20-windbg-to-find-aspnet-cpu-high.aspx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717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628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Container</a:t>
            </a:r>
            <a:r>
              <a:rPr lang="en-US" altLang="zh-TW" baseline="0" dirty="0" smtClean="0"/>
              <a:t> Link </a:t>
            </a:r>
            <a:r>
              <a:rPr lang="en-US" altLang="zh-TW" baseline="0" dirty="0" err="1" smtClean="0"/>
              <a:t>v.s</a:t>
            </a:r>
            <a:r>
              <a:rPr lang="en-US" altLang="zh-TW" baseline="0" dirty="0" smtClean="0"/>
              <a:t>. Service Link: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Container Link (</a:t>
            </a:r>
            <a:r>
              <a:rPr lang="en-US" altLang="zh-TW" baseline="0" dirty="0" err="1" smtClean="0"/>
              <a:t>docker</a:t>
            </a:r>
            <a:r>
              <a:rPr lang="en-US" altLang="zh-TW" baseline="0" dirty="0" smtClean="0"/>
              <a:t> run –link .. ): </a:t>
            </a:r>
            <a:r>
              <a:rPr lang="zh-TW" altLang="en-US" baseline="0" dirty="0" smtClean="0"/>
              <a:t>產生 </a:t>
            </a:r>
            <a:r>
              <a:rPr lang="en-US" altLang="zh-TW" baseline="0" dirty="0" smtClean="0"/>
              <a:t>hosts</a:t>
            </a:r>
            <a:r>
              <a:rPr lang="zh-TW" altLang="en-US" baseline="0" dirty="0" smtClean="0"/>
              <a:t> 對應的紀錄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Service Link (</a:t>
            </a:r>
            <a:r>
              <a:rPr lang="en-US" altLang="zh-TW" baseline="0" dirty="0" err="1" smtClean="0"/>
              <a:t>docker-compose.yml</a:t>
            </a:r>
            <a:r>
              <a:rPr lang="en-US" altLang="zh-TW" baseline="0" dirty="0" smtClean="0"/>
              <a:t>): DNS</a:t>
            </a:r>
            <a:r>
              <a:rPr lang="zh-TW" altLang="en-US" baseline="0" dirty="0" smtClean="0"/>
              <a:t> 查詢</a:t>
            </a:r>
            <a:r>
              <a:rPr lang="en-US" altLang="zh-TW" baseline="0" dirty="0" smtClean="0"/>
              <a:t>, round robin</a:t>
            </a:r>
          </a:p>
          <a:p>
            <a:endParaRPr lang="en-US" altLang="zh-TW" baseline="0" dirty="0" smtClean="0"/>
          </a:p>
          <a:p>
            <a:r>
              <a:rPr lang="en-US" altLang="zh-TW" dirty="0" smtClean="0"/>
              <a:t>https://docs.docker.com/engine/userguide/networking/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038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132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3922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3147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10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8373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059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https://getkong.org/about/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065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趨勢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不可更改的 </a:t>
            </a:r>
            <a:r>
              <a:rPr lang="en-US" altLang="zh-TW" dirty="0"/>
              <a:t>OS</a:t>
            </a:r>
          </a:p>
          <a:p>
            <a:r>
              <a:rPr lang="zh-TW" altLang="en-US" dirty="0"/>
              <a:t>單一功能的 </a:t>
            </a:r>
            <a:r>
              <a:rPr lang="en-US" altLang="zh-TW" dirty="0"/>
              <a:t>OS</a:t>
            </a:r>
          </a:p>
          <a:p>
            <a:r>
              <a:rPr lang="en-US" altLang="zh-TW" dirty="0" err="1"/>
              <a:t>UniKernel</a:t>
            </a:r>
            <a:endParaRPr lang="en-US" altLang="zh-TW" dirty="0"/>
          </a:p>
          <a:p>
            <a:r>
              <a:rPr lang="en-US" altLang="zh-TW" dirty="0"/>
              <a:t>OS</a:t>
            </a:r>
            <a:r>
              <a:rPr lang="zh-TW" altLang="en-US" dirty="0"/>
              <a:t> 只是為了執行 </a:t>
            </a:r>
            <a:r>
              <a:rPr lang="en-US" altLang="zh-TW" dirty="0"/>
              <a:t>Container Engine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D193C-AFAD-4D5E-AADA-7492B6BCCC6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91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43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81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18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1319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986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57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267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832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2430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272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37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665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97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14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93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43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2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0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488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4521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9751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76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080022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8912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111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682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0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3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05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0681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0051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2641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8538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50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402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95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3202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54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20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968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00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901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7913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35497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86054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462692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0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6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478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533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313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4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0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8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4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02040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654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15923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62022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6669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694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99490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5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3493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1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68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2017/3/6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19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2017/3/6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8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9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Edit Master text styles</a:t>
            </a:r>
          </a:p>
          <a:p>
            <a:pPr marL="336145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marL="336145" marR="0" lvl="2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Third level</a:t>
            </a:r>
          </a:p>
          <a:p>
            <a:pPr marL="336145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Fourth level</a:t>
            </a:r>
          </a:p>
          <a:p>
            <a:pPr marL="336145" marR="0" lvl="4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963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  <p:sldLayoutId id="214748387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6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hyperlink" Target="http://columns.chicken-house.ne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dowsitpro.com/windows-server-2016/differences-between-windows-containers-and-hyper-v-containers-windows-server-20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cker.com/what-dock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ndowsitpro.com/windows-server-2016/differences-between-windows-containers-and-hyper-v-containers-windows-server-201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</a:t>
            </a:r>
            <a:r>
              <a:rPr lang="zh-TW" altLang="en-US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 </a:t>
            </a:r>
            <a:r>
              <a:rPr lang="en-US" altLang="zh-TW" sz="6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(for .NET Developers)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Andrew 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wu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2017/03/11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420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5798"/>
          <a:stretch/>
        </p:blipFill>
        <p:spPr>
          <a:xfrm>
            <a:off x="522953" y="150748"/>
            <a:ext cx="11788920" cy="6074494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636998" y="5589142"/>
            <a:ext cx="4849402" cy="6361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硬體 </a:t>
            </a:r>
            <a:r>
              <a:rPr lang="en-US" altLang="zh-TW" dirty="0" smtClean="0"/>
              <a:t>(Hardware) </a:t>
            </a:r>
            <a:r>
              <a:rPr lang="zh-TW" altLang="en-US" dirty="0" smtClean="0"/>
              <a:t>的虛擬化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637106" y="5589142"/>
            <a:ext cx="4849402" cy="6361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作業</a:t>
            </a:r>
            <a:r>
              <a:rPr lang="zh-TW" altLang="en-US" dirty="0"/>
              <a:t>系統</a:t>
            </a:r>
            <a:r>
              <a:rPr lang="zh-TW" altLang="en-US" dirty="0" smtClean="0"/>
              <a:t> </a:t>
            </a:r>
            <a:r>
              <a:rPr lang="en-US" altLang="zh-TW" dirty="0" smtClean="0"/>
              <a:t>(Operating System) </a:t>
            </a:r>
            <a:r>
              <a:rPr lang="zh-TW" altLang="en-US" dirty="0" smtClean="0"/>
              <a:t>的虛擬化</a:t>
            </a:r>
            <a:endParaRPr lang="zh-TW" altLang="en-US" dirty="0"/>
          </a:p>
        </p:txBody>
      </p:sp>
      <p:sp>
        <p:nvSpPr>
          <p:cNvPr id="7" name="右大括弧 6"/>
          <p:cNvSpPr/>
          <p:nvPr/>
        </p:nvSpPr>
        <p:spPr>
          <a:xfrm>
            <a:off x="5665522" y="178229"/>
            <a:ext cx="353079" cy="592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右大括弧 7"/>
          <p:cNvSpPr/>
          <p:nvPr/>
        </p:nvSpPr>
        <p:spPr>
          <a:xfrm>
            <a:off x="5953198" y="743308"/>
            <a:ext cx="353079" cy="59233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右大括弧 8"/>
          <p:cNvSpPr/>
          <p:nvPr/>
        </p:nvSpPr>
        <p:spPr>
          <a:xfrm>
            <a:off x="6240874" y="1359757"/>
            <a:ext cx="353079" cy="1814958"/>
          </a:xfrm>
          <a:prstGeom prst="rightBrace">
            <a:avLst>
              <a:gd name="adj1" fmla="val 8333"/>
              <a:gd name="adj2" fmla="val 199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37106" y="31359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6828" y="84225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你的應用程式執行環境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6828" y="146858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你的應用程式執行平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</a:p>
        </p:txBody>
      </p:sp>
    </p:spTree>
    <p:extLst>
      <p:ext uri="{BB962C8B-B14F-4D97-AF65-F5344CB8AC3E}">
        <p14:creationId xmlns:p14="http://schemas.microsoft.com/office/powerpoint/2010/main" val="35437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10205554" y="4203573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20440" y="4203573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5134835" y="1768637"/>
            <a:ext cx="2129293" cy="16621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微服務版本的架構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08" y="4332765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86" y="1858109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78" y="1858109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70" y="1858109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13411" y="554551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92750" y="5545516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66" y="422605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5" y="422605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0" y="4329596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5" y="1858109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1" y="4332765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291945" y="5545515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800793" y="3061473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10534" y="3061473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305353" y="1176694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690772" y="3401518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11144025" y="1034973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5912786" y="1034973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7960706" y="3394928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9259211" y="3430805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861093" y="3430806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254" y="1460904"/>
            <a:ext cx="480131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重新調整系統架構，評估後優先處理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能採用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的微服務的解決方案。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最需要被切割，或是切割後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效益最大的服務。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評估合適的基礎建設，做好導入的準備。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503755" y="2194259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56616" y="36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57565" y="37663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8119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50351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34835" y="2204406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9657013" y="4708502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842782" y="44015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6935439" y="2470477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948998" y="2151804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6935439" y="2876749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172459" y="3054677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72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8113" y="5667090"/>
            <a:ext cx="8684306" cy="63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Orchestration (Docker Swarm or DC/OS, 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管理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Linux / Windows Container)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530957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Picture 8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546141" y="4955166"/>
            <a:ext cx="383687" cy="38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圓角矩形 14"/>
          <p:cNvSpPr/>
          <p:nvPr/>
        </p:nvSpPr>
        <p:spPr>
          <a:xfrm>
            <a:off x="5598304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Picture 8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613488" y="4955166"/>
            <a:ext cx="383687" cy="38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圓角矩形 23"/>
          <p:cNvSpPr/>
          <p:nvPr/>
        </p:nvSpPr>
        <p:spPr>
          <a:xfrm>
            <a:off x="3665651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42" name="Picture 18" descr="https://upload.wikimedia.org/wikipedia/commons/thumb/3/35/Tux.svg/2000px-Tux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521" y="4700703"/>
            <a:ext cx="649569" cy="76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4570811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809587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5729929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7636371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8409294" y="1874493"/>
            <a:ext cx="614218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3809587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729929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466362" y="2575277"/>
            <a:ext cx="614218" cy="5541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7636371" y="3258412"/>
            <a:ext cx="614218" cy="5541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4570811" y="3258412"/>
            <a:ext cx="614218" cy="5541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4570811" y="3941547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769024" y="3941547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5729929" y="3928641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66362" y="3928641"/>
            <a:ext cx="614218" cy="5541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標題 1"/>
          <p:cNvSpPr>
            <a:spLocks noGrp="1"/>
          </p:cNvSpPr>
          <p:nvPr>
            <p:ph type="title" idx="4294967295"/>
          </p:nvPr>
        </p:nvSpPr>
        <p:spPr>
          <a:xfrm>
            <a:off x="657546" y="409069"/>
            <a:ext cx="10356850" cy="145732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同時服務多組客戶的佈署方式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(TBD, 2018)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圖片 4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90" y="2073437"/>
            <a:ext cx="850225" cy="1018233"/>
          </a:xfrm>
          <a:prstGeom prst="rect">
            <a:avLst/>
          </a:prstGeom>
        </p:spPr>
      </p:pic>
      <p:pic>
        <p:nvPicPr>
          <p:cNvPr id="46" name="圖片 4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90" y="3439707"/>
            <a:ext cx="850225" cy="1018233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9236997" y="4529322"/>
            <a:ext cx="1503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Balancer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1822916" y="1711965"/>
            <a:ext cx="1651260" cy="3826172"/>
          </a:xfrm>
          <a:prstGeom prst="roundRect">
            <a:avLst>
              <a:gd name="adj" fmla="val 9616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46" name="Picture 22" descr="http://blog.lwolf.org/img/2016/06/private-container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83" y="4880992"/>
            <a:ext cx="1598709" cy="6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圓角矩形 58"/>
          <p:cNvSpPr/>
          <p:nvPr/>
        </p:nvSpPr>
        <p:spPr>
          <a:xfrm>
            <a:off x="2320327" y="1874493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2341437" y="2575277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圓角矩形 60"/>
          <p:cNvSpPr/>
          <p:nvPr/>
        </p:nvSpPr>
        <p:spPr>
          <a:xfrm>
            <a:off x="2341437" y="3258412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2340432" y="3941547"/>
            <a:ext cx="614218" cy="554182"/>
          </a:xfrm>
          <a:prstGeom prst="roundRect">
            <a:avLst/>
          </a:prstGeom>
          <a:ln>
            <a:prstDash val="dash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7" name="直線單箭頭接點 56"/>
          <p:cNvCxnSpPr>
            <a:endCxn id="26" idx="1"/>
          </p:cNvCxnSpPr>
          <p:nvPr/>
        </p:nvCxnSpPr>
        <p:spPr>
          <a:xfrm>
            <a:off x="2934545" y="2151584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>
            <a:off x="2934545" y="2823064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endCxn id="38" idx="1"/>
          </p:cNvCxnSpPr>
          <p:nvPr/>
        </p:nvCxnSpPr>
        <p:spPr>
          <a:xfrm>
            <a:off x="2934545" y="3535503"/>
            <a:ext cx="1636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2934545" y="4205732"/>
            <a:ext cx="8750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endCxn id="45" idx="1"/>
          </p:cNvCxnSpPr>
          <p:nvPr/>
        </p:nvCxnSpPr>
        <p:spPr>
          <a:xfrm>
            <a:off x="9182217" y="2582553"/>
            <a:ext cx="4426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9182217" y="3997980"/>
            <a:ext cx="4426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2212052" y="6427188"/>
            <a:ext cx="825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微服務化之後，同時佈署多套系統時就能充分運用運算資源，也便於隨時擴充。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811560" y="1371996"/>
            <a:ext cx="738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Docker register           Linux Node              Windows Node          Windows Node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2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2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謝謝大家 </a:t>
            </a:r>
            <a:r>
              <a:rPr lang="en-US" altLang="zh-TW" dirty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dirty="0"/>
              <a:t>請支持 安德魯的部落格 </a:t>
            </a:r>
            <a:r>
              <a:rPr lang="en-US" altLang="zh-TW" dirty="0"/>
              <a:t>~</a:t>
            </a:r>
          </a:p>
          <a:p>
            <a:r>
              <a:rPr lang="en-US" altLang="zh-TW" dirty="0">
                <a:hlinkClick r:id="rId3"/>
              </a:rPr>
              <a:t>https://www.facebook.com/andrew.blog.0928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http://columns.chicken-house.net/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scontent-tpe1-1.xx.fbcdn.net/t31.0-8/12486053_133625380346082_6599681590336715085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302928"/>
            <a:ext cx="3959225" cy="193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tpe1-1.xx.fbcdn.net/v/t1.0-1/c3.0.200.200/p200x200/12494803_133612290347391_178600785133335805_n.jpg?oh=e94b2e70ab63667b3bc052fe9230ceb6&amp;oe=58CC5A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51" y="2641120"/>
            <a:ext cx="1356703" cy="13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286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437073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1645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3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623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Immutable Services</a:t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容器化的部署策略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3680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 </a:t>
            </a:r>
            <a:r>
              <a:rPr lang="en-US" altLang="zh-TW" dirty="0" smtClean="0"/>
              <a:t>"</a:t>
            </a:r>
            <a:r>
              <a:rPr lang="zh-TW" altLang="en-US" dirty="0" smtClean="0"/>
              <a:t>重新部署</a:t>
            </a:r>
            <a:r>
              <a:rPr lang="en-US" altLang="zh-TW" dirty="0" smtClean="0"/>
              <a:t>"</a:t>
            </a:r>
            <a:r>
              <a:rPr lang="zh-TW" altLang="en-US" dirty="0" smtClean="0"/>
              <a:t> 取代遠端管理與更新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TW" altLang="en-US" sz="3200" dirty="0" smtClean="0"/>
              <a:t> 如果</a:t>
            </a:r>
            <a:r>
              <a:rPr lang="en-US" altLang="zh-TW" sz="3200" dirty="0" smtClean="0"/>
              <a:t>:</a:t>
            </a:r>
            <a:r>
              <a:rPr lang="zh-TW" altLang="en-US" sz="3200" dirty="0"/>
              <a:t> </a:t>
            </a:r>
            <a:r>
              <a:rPr lang="zh-TW" altLang="en-US" sz="3200" dirty="0" smtClean="0"/>
              <a:t>一個 </a:t>
            </a:r>
            <a:r>
              <a:rPr lang="en-US" altLang="zh-TW" sz="3200" dirty="0" smtClean="0"/>
              <a:t>Server</a:t>
            </a:r>
            <a:r>
              <a:rPr lang="zh-TW" altLang="en-US" sz="3200" dirty="0" smtClean="0"/>
              <a:t> 只要執行一個服務，有</a:t>
            </a:r>
            <a:r>
              <a:rPr lang="zh-TW" altLang="en-US" sz="3200" dirty="0"/>
              <a:t>異</a:t>
            </a:r>
            <a:r>
              <a:rPr lang="zh-TW" altLang="en-US" sz="3200" dirty="0" smtClean="0"/>
              <a:t>動就拋棄，直接</a:t>
            </a:r>
            <a:r>
              <a:rPr lang="zh-TW" altLang="en-US" sz="3200" b="1" dirty="0">
                <a:solidFill>
                  <a:srgbClr val="FF0000"/>
                </a:solidFill>
              </a:rPr>
              <a:t>替</a:t>
            </a:r>
            <a:r>
              <a:rPr lang="zh-TW" altLang="en-US" sz="3200" b="1" dirty="0" smtClean="0">
                <a:solidFill>
                  <a:srgbClr val="FF0000"/>
                </a:solidFill>
              </a:rPr>
              <a:t>換</a:t>
            </a:r>
            <a:r>
              <a:rPr lang="zh-TW" altLang="en-US" sz="3200" dirty="0" smtClean="0"/>
              <a:t>一台新的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Server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還需要管理工具嗎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/>
              <a:t> Server</a:t>
            </a:r>
            <a:r>
              <a:rPr lang="zh-TW" altLang="en-US" sz="3200" dirty="0" smtClean="0"/>
              <a:t> 還需要遠端存取嗎</a:t>
            </a:r>
            <a:r>
              <a:rPr lang="en-US" altLang="zh-TW" sz="3200" dirty="0" smtClean="0"/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Server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還需那麼完整的安全管控嗎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3200" dirty="0" smtClean="0"/>
              <a:t> Server </a:t>
            </a:r>
            <a:r>
              <a:rPr lang="zh-TW" altLang="en-US" sz="3200" dirty="0" smtClean="0"/>
              <a:t>還需要那麼複雜的 </a:t>
            </a:r>
            <a:r>
              <a:rPr lang="en-US" altLang="zh-TW" sz="3200" dirty="0" smtClean="0"/>
              <a:t>Application </a:t>
            </a:r>
            <a:r>
              <a:rPr lang="zh-TW" altLang="en-US" sz="3200" dirty="0" smtClean="0"/>
              <a:t>安全機制嗎</a:t>
            </a:r>
            <a:r>
              <a:rPr lang="en-US" altLang="zh-TW" sz="3200" dirty="0" smtClean="0"/>
              <a:t>?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91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97"/>
          <a:stretch/>
        </p:blipFill>
        <p:spPr bwMode="auto">
          <a:xfrm>
            <a:off x="1097280" y="1584962"/>
            <a:ext cx="7584383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"</a:t>
            </a:r>
            <a:r>
              <a:rPr lang="zh-TW" altLang="en-US" dirty="0" smtClean="0"/>
              <a:t>剛剛好夠用</a:t>
            </a:r>
            <a:r>
              <a:rPr lang="en-US" altLang="zh-TW" dirty="0" smtClean="0"/>
              <a:t>"</a:t>
            </a:r>
            <a:r>
              <a:rPr lang="zh-TW" altLang="en-US" dirty="0" smtClean="0"/>
              <a:t> 的平台需求</a:t>
            </a:r>
            <a:endParaRPr lang="zh-TW" altLang="en-US" dirty="0"/>
          </a:p>
        </p:txBody>
      </p:sp>
      <p:sp>
        <p:nvSpPr>
          <p:cNvPr id="5" name="右大括弧 4"/>
          <p:cNvSpPr/>
          <p:nvPr/>
        </p:nvSpPr>
        <p:spPr>
          <a:xfrm>
            <a:off x="8681663" y="2784297"/>
            <a:ext cx="472611" cy="139728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9246742" y="3123343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只需要提供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需要的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功能就足夠了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8681663" y="4253503"/>
            <a:ext cx="472611" cy="6883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164550" y="4253503"/>
            <a:ext cx="30989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只需要提供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Hyper-V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就足夠了。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必要時可搭配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，兼顧安全與效能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45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indowsitpro.com/site-files/windowsitpro.com/files/uploads/2015/08/contain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9" y="100947"/>
            <a:ext cx="12068922" cy="60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79575" y="6105237"/>
            <a:ext cx="865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http://windowsitpro.com/windows-server-2016/differences-between-windows-containers-and-hyper-v-containers-windows-server-201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0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"</a:t>
            </a:r>
            <a:r>
              <a:rPr lang="zh-TW" altLang="en-US" dirty="0"/>
              <a:t>剛剛好夠用</a:t>
            </a:r>
            <a:r>
              <a:rPr lang="en-US" altLang="zh-TW" dirty="0" smtClean="0"/>
              <a:t>"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Nano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t="20096" b="11576"/>
          <a:stretch/>
        </p:blipFill>
        <p:spPr bwMode="auto">
          <a:xfrm>
            <a:off x="7074010" y="2167847"/>
            <a:ext cx="2386434" cy="30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78141" y="2060727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Nano Server or Server Core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5125289" y="2045737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5125289" y="3454812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78141" y="4032683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</a:t>
            </a:r>
            <a:r>
              <a:rPr lang="en-US" altLang="zh-TW" dirty="0" smtClean="0"/>
              <a:t>2016 (Nano Server):</a:t>
            </a:r>
            <a:endParaRPr lang="en-US" altLang="zh-TW" dirty="0"/>
          </a:p>
          <a:p>
            <a:pPr algn="ctr"/>
            <a:r>
              <a:rPr lang="en-US" altLang="zh-TW" dirty="0" smtClean="0"/>
              <a:t>Hyper-V + Windows </a:t>
            </a:r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5125289" y="3829566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5125289" y="4628167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t="20096" b="11576"/>
          <a:stretch/>
        </p:blipFill>
        <p:spPr bwMode="auto">
          <a:xfrm>
            <a:off x="9460444" y="2167847"/>
            <a:ext cx="2386434" cy="307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弧 3"/>
          <p:cNvSpPr/>
          <p:nvPr/>
        </p:nvSpPr>
        <p:spPr>
          <a:xfrm rot="16200000">
            <a:off x="9337154" y="3103670"/>
            <a:ext cx="246580" cy="47728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394698" y="5741570"/>
            <a:ext cx="4347148" cy="47429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Orchestration (Container Cluster)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826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為什麼你需要了解容器技術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 容器是建構微服務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) </a:t>
            </a:r>
            <a:r>
              <a:rPr lang="zh-TW" altLang="en-US" dirty="0" smtClean="0"/>
              <a:t>的關鍵技術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zh-TW" altLang="en-US" dirty="0" smtClean="0"/>
              <a:t> 容器是實現 </a:t>
            </a:r>
            <a:r>
              <a:rPr lang="en-US" altLang="zh-TW" dirty="0" smtClean="0"/>
              <a:t>DevOps</a:t>
            </a:r>
            <a:r>
              <a:rPr lang="zh-TW" altLang="en-US" dirty="0" smtClean="0"/>
              <a:t> 流程的關鍵技術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altLang="zh-TW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dirty="0"/>
              <a:t> </a:t>
            </a:r>
            <a:r>
              <a:rPr lang="zh-TW" altLang="en-US" dirty="0" smtClean="0"/>
              <a:t>容器是軟體 </a:t>
            </a:r>
            <a:r>
              <a:rPr lang="en-US" altLang="zh-TW" dirty="0" smtClean="0"/>
              <a:t>(</a:t>
            </a:r>
            <a:r>
              <a:rPr lang="zh-TW" altLang="en-US" dirty="0" smtClean="0"/>
              <a:t>將來</a:t>
            </a:r>
            <a:r>
              <a:rPr lang="en-US" altLang="zh-TW" dirty="0" smtClean="0"/>
              <a:t>)</a:t>
            </a:r>
            <a:r>
              <a:rPr lang="zh-TW" altLang="en-US" dirty="0" smtClean="0"/>
              <a:t> 統一的部署方式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306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ISOLATION:</a:t>
            </a:r>
          </a:p>
          <a:p>
            <a:pPr marL="342900" indent="-342900">
              <a:buFontTx/>
              <a:buChar char="-"/>
            </a:pPr>
            <a:r>
              <a:rPr lang="en-US" altLang="zh-TW" dirty="0" err="1" smtClean="0"/>
              <a:t>Dumpfile</a:t>
            </a:r>
            <a:endParaRPr lang="en-US" altLang="zh-TW" dirty="0" smtClean="0"/>
          </a:p>
          <a:p>
            <a:pPr marL="342900" indent="-342900">
              <a:buFontTx/>
              <a:buChar char="-"/>
            </a:pPr>
            <a:r>
              <a:rPr lang="en-US" altLang="zh-TW" dirty="0" smtClean="0"/>
              <a:t>Kill process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47700"/>
            <a:ext cx="12153900" cy="5562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485" y="2200759"/>
            <a:ext cx="6028840" cy="17048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7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DevOps with Container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154749"/>
            <a:ext cx="5672448" cy="33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2" y="2042108"/>
            <a:ext cx="5241968" cy="35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3329354"/>
            <a:ext cx="738554" cy="11254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2614" y="5774076"/>
            <a:ext cx="562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DevOps, CI / CD, </a:t>
            </a:r>
            <a:r>
              <a:rPr lang="zh-TW" altLang="en-US" dirty="0"/>
              <a:t>實現標準化</a:t>
            </a:r>
            <a:r>
              <a:rPr lang="en-US" altLang="zh-TW" dirty="0"/>
              <a:t>,</a:t>
            </a:r>
            <a:r>
              <a:rPr lang="zh-TW" altLang="en-US" dirty="0"/>
              <a:t> 快速的軟體生產流程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219092" y="5774076"/>
            <a:ext cx="547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CI / CD, </a:t>
            </a:r>
            <a:r>
              <a:rPr lang="zh-TW" altLang="en-US" dirty="0"/>
              <a:t>與 </a:t>
            </a:r>
            <a:r>
              <a:rPr lang="en-US" altLang="zh-TW" dirty="0"/>
              <a:t>Docker,</a:t>
            </a:r>
            <a:r>
              <a:rPr lang="zh-TW" altLang="en-US" dirty="0"/>
              <a:t> 實現通用，標準化的快速佈署</a:t>
            </a:r>
          </a:p>
        </p:txBody>
      </p:sp>
    </p:spTree>
    <p:extLst>
      <p:ext uri="{BB962C8B-B14F-4D97-AF65-F5344CB8AC3E}">
        <p14:creationId xmlns:p14="http://schemas.microsoft.com/office/powerpoint/2010/main" val="118879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0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Windows Container FAQ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48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Container Tech: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Container 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Host OS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90043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90044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33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(Linux)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Linux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8" name="雲朵形 7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9384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for Windows</a:t>
            </a:r>
            <a:endParaRPr lang="zh-TW" altLang="en-US" dirty="0"/>
          </a:p>
        </p:txBody>
      </p:sp>
      <p:sp>
        <p:nvSpPr>
          <p:cNvPr id="3" name="圓角矩形 2"/>
          <p:cNvSpPr/>
          <p:nvPr/>
        </p:nvSpPr>
        <p:spPr>
          <a:xfrm>
            <a:off x="2030867" y="5191005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523491" y="5338921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496597" y="4800603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420497" y="2447365"/>
            <a:ext cx="7005918" cy="2675240"/>
            <a:chOff x="2528047" y="1737360"/>
            <a:chExt cx="7005918" cy="4340711"/>
          </a:xfrm>
        </p:grpSpPr>
        <p:sp>
          <p:nvSpPr>
            <p:cNvPr id="8" name="圓角矩形 7"/>
            <p:cNvSpPr/>
            <p:nvPr/>
          </p:nvSpPr>
          <p:spPr>
            <a:xfrm>
              <a:off x="2528047" y="1737360"/>
              <a:ext cx="7005918" cy="4340711"/>
            </a:xfrm>
            <a:prstGeom prst="roundRect">
              <a:avLst>
                <a:gd name="adj" fmla="val 5824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710927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710928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2710927" y="4061013"/>
              <a:ext cx="6527202" cy="55132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Docker </a:t>
              </a:r>
              <a:r>
                <a:rPr lang="en-US" altLang="zh-TW" dirty="0" smtClean="0"/>
                <a:t>Engine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710927" y="4679578"/>
              <a:ext cx="6527202" cy="103542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OS: 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Linux (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Apline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 Linux + </a:t>
              </a:r>
              <a:r>
                <a:rPr lang="en-US" altLang="zh-TW" b="1" dirty="0" err="1" smtClean="0">
                  <a:solidFill>
                    <a:srgbClr val="FF0000"/>
                  </a:solidFill>
                </a:rPr>
                <a:t>Busybox</a:t>
              </a:r>
              <a:r>
                <a:rPr lang="en-US" altLang="zh-TW" b="1" dirty="0" smtClean="0">
                  <a:solidFill>
                    <a:srgbClr val="FF0000"/>
                  </a:solidFill>
                </a:rPr>
                <a:t>)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373906" y="3442448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……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42416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542417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581264" y="2070848"/>
              <a:ext cx="1645920" cy="13043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</a:t>
              </a:r>
              <a:r>
                <a:rPr lang="en-US" altLang="zh-TW" dirty="0" smtClean="0"/>
                <a:t> App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581265" y="3442448"/>
              <a:ext cx="1656864" cy="55132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b="1" dirty="0" smtClean="0">
                  <a:solidFill>
                    <a:srgbClr val="FF0000"/>
                  </a:solidFill>
                </a:rPr>
                <a:t>Linux </a:t>
              </a:r>
              <a:r>
                <a:rPr lang="en-US" altLang="zh-TW" dirty="0" smtClean="0"/>
                <a:t>Bins / Lib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626296" y="5597570"/>
              <a:ext cx="2555508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Hyper-V Virtual Machine</a:t>
              </a:r>
              <a:endParaRPr lang="zh-TW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4420497" y="5143039"/>
            <a:ext cx="7005918" cy="7467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for Windows + Docker Tools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2732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8775" y="3670611"/>
            <a:ext cx="839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</a:p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42229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License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scontent-tpe1-1.xx.fbcdn.net/v/t34.0-12/15555666_10206109671420895_1680935927_n.png?oh=1e09815e6749a1baf5e2d83437430450&amp;oe=5861B8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589359"/>
            <a:ext cx="10504805" cy="427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417994"/>
            <a:ext cx="1204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smtClean="0">
                <a:solidFill>
                  <a:schemeClr val="bg1"/>
                </a:solidFill>
              </a:rPr>
              <a:t>download.microsoft.com/download/7/2/9/7290EA05-DC56-4BED-9400-138C5701F174/WS2016LicensingDatasheet.pdf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850900" y="2717800"/>
            <a:ext cx="10634980" cy="850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35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微服務是什麼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3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Win10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0800" y="6413500"/>
            <a:ext cx="101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https://docs.microsoft.com/zh-tw/virtualization/windowscontainers/quick_start/quick_start_windows_10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0637"/>
            <a:ext cx="10058400" cy="38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 Container on </a:t>
            </a:r>
            <a:r>
              <a:rPr lang="en-US" altLang="zh-TW" dirty="0" err="1" smtClean="0"/>
              <a:t>WinServer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012" y="1926696"/>
            <a:ext cx="8545958" cy="429746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6200" y="6413500"/>
            <a:ext cx="1030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https://docs.microsoft.com/en-us/virtualization/windowscontainers/quick-start/quick-start-windows-server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5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Picture 2" descr="https://wild0522.gitbooks.io/yeasy_dp/content/_images/docker_compo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642" y="2896362"/>
            <a:ext cx="23336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908610" y="3937554"/>
            <a:ext cx="3021501" cy="234601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Docker-Compose CLI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Compose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28478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5" name="矩形 4"/>
          <p:cNvSpPr/>
          <p:nvPr/>
        </p:nvSpPr>
        <p:spPr>
          <a:xfrm>
            <a:off x="4628479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28478" y="4061013"/>
            <a:ext cx="6527202" cy="551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Windows Container </a:t>
            </a:r>
            <a:r>
              <a:rPr lang="en-US" altLang="zh-TW" dirty="0" smtClean="0"/>
              <a:t>Engine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8478" y="4679578"/>
            <a:ext cx="6527202" cy="10354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OS: </a:t>
            </a:r>
            <a:r>
              <a:rPr lang="en-US" altLang="zh-TW" b="1" dirty="0" smtClean="0">
                <a:solidFill>
                  <a:srgbClr val="FF0000"/>
                </a:solidFill>
              </a:rPr>
              <a:t>Windows 10 Pro / 2016 (with Hyper-V)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291457" y="344244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459967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5" name="矩形 14"/>
          <p:cNvSpPr/>
          <p:nvPr/>
        </p:nvSpPr>
        <p:spPr>
          <a:xfrm>
            <a:off x="6459968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498815" y="2070848"/>
            <a:ext cx="1645920" cy="13043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</a:t>
            </a:r>
            <a:r>
              <a:rPr lang="en-US" altLang="zh-TW" dirty="0" smtClean="0"/>
              <a:t> App</a:t>
            </a:r>
          </a:p>
        </p:txBody>
      </p:sp>
      <p:sp>
        <p:nvSpPr>
          <p:cNvPr id="17" name="矩形 16"/>
          <p:cNvSpPr/>
          <p:nvPr/>
        </p:nvSpPr>
        <p:spPr>
          <a:xfrm>
            <a:off x="9498816" y="3442448"/>
            <a:ext cx="1656864" cy="551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Win </a:t>
            </a:r>
            <a:r>
              <a:rPr lang="en-US" altLang="zh-TW" dirty="0" smtClean="0"/>
              <a:t>Bins / Lib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2588" y="3670611"/>
            <a:ext cx="85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3350" y="6457950"/>
            <a:ext cx="120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https://</a:t>
            </a:r>
            <a:r>
              <a:rPr lang="en-US" altLang="zh-TW" b="1" dirty="0" smtClean="0">
                <a:solidFill>
                  <a:schemeClr val="bg1"/>
                </a:solidFill>
              </a:rPr>
              <a:t>github.com/docker/compose/releases, </a:t>
            </a:r>
            <a:r>
              <a:rPr lang="zh-TW" altLang="en-US" b="1" dirty="0" smtClean="0">
                <a:solidFill>
                  <a:schemeClr val="bg1"/>
                </a:solidFill>
              </a:rPr>
              <a:t> 下載後解壓縮，放到 </a:t>
            </a:r>
            <a:r>
              <a:rPr lang="zh-TW" altLang="en-US" b="1" dirty="0">
                <a:solidFill>
                  <a:schemeClr val="bg1"/>
                </a:solidFill>
              </a:rPr>
              <a:t> </a:t>
            </a:r>
            <a:r>
              <a:rPr lang="en-US" altLang="zh-TW" b="1" dirty="0" smtClean="0">
                <a:solidFill>
                  <a:schemeClr val="bg1"/>
                </a:solidFill>
              </a:rPr>
              <a:t>c:\program files\</a:t>
            </a:r>
            <a:r>
              <a:rPr lang="en-US" altLang="zh-TW" b="1" dirty="0" err="1" smtClean="0">
                <a:solidFill>
                  <a:schemeClr val="bg1"/>
                </a:solidFill>
              </a:rPr>
              <a:t>docker</a:t>
            </a:r>
            <a:r>
              <a:rPr lang="en-US" altLang="zh-TW" b="1" dirty="0" smtClean="0">
                <a:solidFill>
                  <a:schemeClr val="bg1"/>
                </a:solidFill>
              </a:rPr>
              <a:t>\docker-compose.exe </a:t>
            </a:r>
            <a:r>
              <a:rPr lang="zh-TW" altLang="en-US" b="1" dirty="0" smtClean="0">
                <a:solidFill>
                  <a:schemeClr val="bg1"/>
                </a:solidFill>
              </a:rPr>
              <a:t>即可。</a:t>
            </a: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RECAP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93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50950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Defining </a:t>
            </a:r>
            <a:r>
              <a:rPr lang="en-US" altLang="zh-TW" dirty="0"/>
              <a:t>and running </a:t>
            </a:r>
            <a:r>
              <a:rPr lang="en-US" altLang="zh-TW" dirty="0" smtClean="0"/>
              <a:t>"applications".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docker-compose_w_4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1" y="1825625"/>
            <a:ext cx="57932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6" y="1825625"/>
            <a:ext cx="5105750" cy="4351338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365736" y="3439820"/>
            <a:ext cx="1219200" cy="1122947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54505" y="6419850"/>
            <a:ext cx="855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應用系統架構圖</a:t>
            </a:r>
            <a:r>
              <a:rPr lang="en-US" altLang="zh-TW" dirty="0" smtClean="0">
                <a:solidFill>
                  <a:schemeClr val="bg1"/>
                </a:solidFill>
              </a:rPr>
              <a:t>									</a:t>
            </a:r>
            <a:r>
              <a:rPr lang="zh-TW" altLang="en-US" dirty="0" smtClean="0">
                <a:solidFill>
                  <a:schemeClr val="bg1"/>
                </a:solidFill>
              </a:rPr>
              <a:t>定義檔 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en-US" altLang="zh-TW" dirty="0" err="1" smtClean="0">
                <a:solidFill>
                  <a:schemeClr val="bg1"/>
                </a:solidFill>
              </a:rPr>
              <a:t>docker-compose.yml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Picture 2" descr="「docker swarm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2329171"/>
            <a:ext cx="4051300" cy="399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4207916" y="2000250"/>
            <a:ext cx="7279233" cy="4000500"/>
          </a:xfrm>
          <a:prstGeom prst="roundRect">
            <a:avLst/>
          </a:prstGeom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r>
              <a:rPr lang="en-US" altLang="zh-TW" b="1" dirty="0">
                <a:solidFill>
                  <a:srgbClr val="FF0000"/>
                </a:solidFill>
              </a:rPr>
              <a:t>	</a:t>
            </a:r>
            <a:r>
              <a:rPr lang="en-US" altLang="zh-TW" b="1" dirty="0" smtClean="0">
                <a:solidFill>
                  <a:srgbClr val="FF0000"/>
                </a:solidFill>
              </a:rPr>
              <a:t>Docker Swarm Cluster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圓角矩形 22"/>
          <p:cNvSpPr/>
          <p:nvPr/>
        </p:nvSpPr>
        <p:spPr>
          <a:xfrm>
            <a:off x="908611" y="3937555"/>
            <a:ext cx="2696360" cy="14690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endParaRPr lang="en-US" altLang="zh-TW" b="1" dirty="0">
              <a:solidFill>
                <a:srgbClr val="FF0000"/>
              </a:solidFill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Docker-Compose CLI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 Swarm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2173045" y="4061013"/>
            <a:ext cx="1304365" cy="6185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CLI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5669" y="4208929"/>
            <a:ext cx="779929" cy="28238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32588" y="3670611"/>
            <a:ext cx="85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</a:t>
            </a: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0" name="雲朵形 19"/>
          <p:cNvSpPr/>
          <p:nvPr/>
        </p:nvSpPr>
        <p:spPr>
          <a:xfrm>
            <a:off x="305665" y="2455363"/>
            <a:ext cx="2242463" cy="1538414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Docker Hub</a:t>
            </a:r>
          </a:p>
          <a:p>
            <a:pPr algn="ctr"/>
            <a:r>
              <a:rPr lang="en-US" altLang="zh-TW" dirty="0" smtClean="0"/>
              <a:t>(Registry)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666730" y="3279648"/>
            <a:ext cx="1776179" cy="3315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873333" y="3002311"/>
            <a:ext cx="123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Docker</a:t>
            </a:r>
            <a:r>
              <a:rPr lang="zh-TW" altLang="en-US" dirty="0"/>
              <a:t> </a:t>
            </a:r>
            <a:r>
              <a:rPr lang="en-US" altLang="zh-TW" dirty="0" smtClean="0"/>
              <a:t>Pull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601868" y="3185856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Master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6342499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5" name="圓角矩形 24"/>
          <p:cNvSpPr/>
          <p:nvPr/>
        </p:nvSpPr>
        <p:spPr>
          <a:xfrm>
            <a:off x="8002287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6" name="圓角矩形 25"/>
          <p:cNvSpPr/>
          <p:nvPr/>
        </p:nvSpPr>
        <p:spPr>
          <a:xfrm>
            <a:off x="9662075" y="241717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7" name="圓角矩形 26"/>
          <p:cNvSpPr/>
          <p:nvPr/>
        </p:nvSpPr>
        <p:spPr>
          <a:xfrm>
            <a:off x="6342499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8" name="圓角矩形 27"/>
          <p:cNvSpPr/>
          <p:nvPr/>
        </p:nvSpPr>
        <p:spPr>
          <a:xfrm>
            <a:off x="8002287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9662075" y="4234020"/>
            <a:ext cx="1543050" cy="13999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Agent</a:t>
            </a:r>
          </a:p>
          <a:p>
            <a:pPr algn="ctr"/>
            <a:r>
              <a:rPr lang="en-US" altLang="zh-TW" dirty="0" smtClean="0"/>
              <a:t>Node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514722" y="3823011"/>
            <a:ext cx="317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smtClean="0">
                <a:solidFill>
                  <a:srgbClr val="FF0000"/>
                </a:solidFill>
              </a:rPr>
              <a:t>Docker API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84357" y="3279648"/>
            <a:ext cx="554513" cy="19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5984095" y="4316942"/>
            <a:ext cx="634719" cy="17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6017160" y="3445447"/>
            <a:ext cx="2262341" cy="21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6081039" y="3599728"/>
            <a:ext cx="3805911" cy="1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025417" y="4139042"/>
            <a:ext cx="2254084" cy="33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>
            <a:off x="6081039" y="4000500"/>
            <a:ext cx="3805911" cy="415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3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「docker swarm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5" y="0"/>
            <a:ext cx="10828150" cy="60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9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 rot="19082375">
            <a:off x="-1115367" y="110531"/>
            <a:ext cx="3054699" cy="6531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RECAP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圓角矩形 1"/>
          <p:cNvSpPr/>
          <p:nvPr/>
        </p:nvSpPr>
        <p:spPr bwMode="auto">
          <a:xfrm>
            <a:off x="6468177" y="3191051"/>
            <a:ext cx="5474257" cy="3429412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Compose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+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Swarm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464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6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 bwMode="auto">
          <a:xfrm>
            <a:off x="1563484" y="3346126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ounded Rectangle 68"/>
          <p:cNvSpPr/>
          <p:nvPr/>
        </p:nvSpPr>
        <p:spPr bwMode="auto">
          <a:xfrm>
            <a:off x="1563484" y="4188688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ounded Rectangle 69"/>
          <p:cNvSpPr/>
          <p:nvPr/>
        </p:nvSpPr>
        <p:spPr bwMode="auto">
          <a:xfrm>
            <a:off x="1563484" y="5031250"/>
            <a:ext cx="2288744" cy="76189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7439891" y="3562664"/>
            <a:ext cx="3645668" cy="283259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6748596" y="4042887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8323670" y="3207940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748596" y="5091818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9906315" y="403852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Rounded Rectangle 62"/>
          <p:cNvSpPr/>
          <p:nvPr/>
        </p:nvSpPr>
        <p:spPr bwMode="auto">
          <a:xfrm>
            <a:off x="9895611" y="5057473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8323670" y="5911015"/>
            <a:ext cx="1778805" cy="709448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10795" cap="flat" cmpd="sng" algn="ctr">
            <a:solidFill>
              <a:srgbClr val="40404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281433"/>
            <a:ext cx="598605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Monolithic application approach</a:t>
            </a:r>
          </a:p>
        </p:txBody>
      </p:sp>
      <p:sp>
        <p:nvSpPr>
          <p:cNvPr id="9" name="Rectangle 8"/>
          <p:cNvSpPr/>
          <p:nvPr/>
        </p:nvSpPr>
        <p:spPr>
          <a:xfrm>
            <a:off x="5986053" y="268813"/>
            <a:ext cx="6450422" cy="53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Microservices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application approach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47272" y="1129974"/>
            <a:ext cx="3392336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</a:t>
            </a:r>
            <a:r>
              <a:rPr kumimoji="0" lang="en-US" sz="159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</a:t>
            </a: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application separates functionality into separate smaller services.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out by deploying each service independently creating instances of these services across servers/VMs/containers</a:t>
            </a:r>
          </a:p>
        </p:txBody>
      </p:sp>
      <p:sp>
        <p:nvSpPr>
          <p:cNvPr id="12" name="Hexagon 11"/>
          <p:cNvSpPr/>
          <p:nvPr/>
        </p:nvSpPr>
        <p:spPr bwMode="auto">
          <a:xfrm>
            <a:off x="9951509" y="1408943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Hexagon 12"/>
          <p:cNvSpPr/>
          <p:nvPr/>
        </p:nvSpPr>
        <p:spPr bwMode="auto">
          <a:xfrm>
            <a:off x="11131355" y="1936871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Hexagon 13"/>
          <p:cNvSpPr/>
          <p:nvPr/>
        </p:nvSpPr>
        <p:spPr bwMode="auto">
          <a:xfrm>
            <a:off x="11564235" y="169454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Hexagon 14"/>
          <p:cNvSpPr/>
          <p:nvPr/>
        </p:nvSpPr>
        <p:spPr bwMode="auto">
          <a:xfrm>
            <a:off x="9930527" y="1431219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Hexagon 15"/>
          <p:cNvSpPr/>
          <p:nvPr/>
        </p:nvSpPr>
        <p:spPr bwMode="auto">
          <a:xfrm>
            <a:off x="9955568" y="1384297"/>
            <a:ext cx="272812" cy="244066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Hexagon 16"/>
          <p:cNvSpPr/>
          <p:nvPr/>
        </p:nvSpPr>
        <p:spPr bwMode="auto">
          <a:xfrm>
            <a:off x="9951096" y="1964837"/>
            <a:ext cx="272812" cy="244066"/>
          </a:xfrm>
          <a:prstGeom prst="hexagon">
            <a:avLst>
              <a:gd name="adj" fmla="val 55889"/>
              <a:gd name="vf" fmla="val 115470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Hexagon 17"/>
          <p:cNvSpPr/>
          <p:nvPr/>
        </p:nvSpPr>
        <p:spPr bwMode="auto">
          <a:xfrm>
            <a:off x="9920509" y="1936871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Hexagon 18"/>
          <p:cNvSpPr/>
          <p:nvPr/>
        </p:nvSpPr>
        <p:spPr bwMode="auto">
          <a:xfrm>
            <a:off x="9937732" y="198319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xagon 19"/>
          <p:cNvSpPr/>
          <p:nvPr/>
        </p:nvSpPr>
        <p:spPr bwMode="auto">
          <a:xfrm>
            <a:off x="10350653" y="1727613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Hexagon 20"/>
          <p:cNvSpPr/>
          <p:nvPr/>
        </p:nvSpPr>
        <p:spPr bwMode="auto">
          <a:xfrm>
            <a:off x="10391969" y="1678564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Hexagon 21"/>
          <p:cNvSpPr/>
          <p:nvPr/>
        </p:nvSpPr>
        <p:spPr bwMode="auto">
          <a:xfrm>
            <a:off x="10348780" y="1693159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0919019" y="1294011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472" y="975981"/>
            <a:ext cx="3456340" cy="2061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monolithic application has most of its functionality within a few processes that are componentized with libraries. 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Scales by cloning the app on multiple servers/VMs/Containers</a:t>
            </a:r>
          </a:p>
          <a:p>
            <a:pPr marL="285750" marR="0" lvl="0" indent="-28575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57" y="1367721"/>
            <a:ext cx="605950" cy="60238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935" y="1423533"/>
            <a:ext cx="605950" cy="6023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80" y="1658307"/>
            <a:ext cx="605950" cy="602386"/>
          </a:xfrm>
          <a:prstGeom prst="rect">
            <a:avLst/>
          </a:prstGeom>
        </p:spPr>
      </p:pic>
      <p:sp>
        <p:nvSpPr>
          <p:cNvPr id="32" name="Hexagon 31"/>
          <p:cNvSpPr/>
          <p:nvPr/>
        </p:nvSpPr>
        <p:spPr bwMode="auto">
          <a:xfrm>
            <a:off x="9886120" y="1371416"/>
            <a:ext cx="366566" cy="309828"/>
          </a:xfrm>
          <a:prstGeom prst="hex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9684116" y="1294010"/>
            <a:ext cx="1023415" cy="1019294"/>
          </a:xfrm>
          <a:prstGeom prst="roundRect">
            <a:avLst/>
          </a:prstGeom>
          <a:noFill/>
          <a:ln w="10795" cap="flat" cmpd="sng" algn="ctr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45105" y="945708"/>
            <a:ext cx="749118" cy="37668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065134" y="932513"/>
            <a:ext cx="786721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App 2</a:t>
            </a:r>
          </a:p>
        </p:txBody>
      </p:sp>
      <p:sp>
        <p:nvSpPr>
          <p:cNvPr id="38" name="Hexagon 37"/>
          <p:cNvSpPr/>
          <p:nvPr/>
        </p:nvSpPr>
        <p:spPr bwMode="auto">
          <a:xfrm>
            <a:off x="11124830" y="141813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Hexagon 38"/>
          <p:cNvSpPr/>
          <p:nvPr/>
        </p:nvSpPr>
        <p:spPr bwMode="auto">
          <a:xfrm>
            <a:off x="11124830" y="1408943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11139818" y="1365785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11085559" y="1949836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11577474" y="1671877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11539836" y="1668912"/>
            <a:ext cx="272812" cy="244066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11168371" y="1946260"/>
            <a:ext cx="272812" cy="244066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5986053" y="297316"/>
            <a:ext cx="3617" cy="6097943"/>
          </a:xfrm>
          <a:prstGeom prst="line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4005161" y="966264"/>
            <a:ext cx="1023415" cy="1341120"/>
            <a:chOff x="4004846" y="965905"/>
            <a:chExt cx="1023560" cy="1341310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4004846" y="1287776"/>
              <a:ext cx="1023560" cy="1019439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0795" cap="flat" cmpd="sng" algn="ctr">
              <a:solidFill>
                <a:srgbClr val="40404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96326" y="1489621"/>
              <a:ext cx="286870" cy="309872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383196" y="1884030"/>
              <a:ext cx="286870" cy="30987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70066" y="1489621"/>
              <a:ext cx="286870" cy="30987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91414" tIns="91414" rIns="34284" bIns="34284" rtlCol="0" anchor="b" anchorCtr="0"/>
            <a:lstStyle/>
            <a:p>
              <a:pPr marL="0" marR="0" lvl="0" indent="0" algn="ctr" defTabSz="932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60986" y="965905"/>
              <a:ext cx="749224" cy="376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2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App 1</a:t>
              </a:r>
            </a:p>
          </p:txBody>
        </p:sp>
      </p:grpSp>
      <p:sp>
        <p:nvSpPr>
          <p:cNvPr id="52" name="Hexagon 51"/>
          <p:cNvSpPr/>
          <p:nvPr/>
        </p:nvSpPr>
        <p:spPr bwMode="auto">
          <a:xfrm>
            <a:off x="9919926" y="1974226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Hexagon 52"/>
          <p:cNvSpPr/>
          <p:nvPr/>
        </p:nvSpPr>
        <p:spPr bwMode="auto">
          <a:xfrm>
            <a:off x="9903286" y="1962407"/>
            <a:ext cx="272812" cy="244066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Hexagon 53"/>
          <p:cNvSpPr/>
          <p:nvPr/>
        </p:nvSpPr>
        <p:spPr bwMode="auto">
          <a:xfrm>
            <a:off x="11119123" y="1401439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Hexagon 54"/>
          <p:cNvSpPr/>
          <p:nvPr/>
        </p:nvSpPr>
        <p:spPr bwMode="auto">
          <a:xfrm>
            <a:off x="11124877" y="1414274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Hexagon 55"/>
          <p:cNvSpPr/>
          <p:nvPr/>
        </p:nvSpPr>
        <p:spPr bwMode="auto">
          <a:xfrm>
            <a:off x="11130979" y="1382388"/>
            <a:ext cx="272812" cy="244066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Hexagon 56"/>
          <p:cNvSpPr/>
          <p:nvPr/>
        </p:nvSpPr>
        <p:spPr bwMode="auto">
          <a:xfrm>
            <a:off x="10346033" y="171339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Hexagon 57"/>
          <p:cNvSpPr/>
          <p:nvPr/>
        </p:nvSpPr>
        <p:spPr bwMode="auto">
          <a:xfrm>
            <a:off x="10367571" y="1709022"/>
            <a:ext cx="272812" cy="244066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Hexagon 32"/>
          <p:cNvSpPr/>
          <p:nvPr/>
        </p:nvSpPr>
        <p:spPr bwMode="auto">
          <a:xfrm>
            <a:off x="9886120" y="1935598"/>
            <a:ext cx="366566" cy="309828"/>
          </a:xfrm>
          <a:prstGeom prst="hexagon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Hexagon 33"/>
          <p:cNvSpPr/>
          <p:nvPr/>
        </p:nvSpPr>
        <p:spPr bwMode="auto">
          <a:xfrm>
            <a:off x="10303479" y="1660278"/>
            <a:ext cx="366566" cy="309828"/>
          </a:xfrm>
          <a:prstGeom prst="hexagon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Hexagon 22"/>
          <p:cNvSpPr/>
          <p:nvPr/>
        </p:nvSpPr>
        <p:spPr bwMode="auto">
          <a:xfrm>
            <a:off x="11084478" y="1363718"/>
            <a:ext cx="366566" cy="309828"/>
          </a:xfrm>
          <a:prstGeom prst="hexagon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Hexagon 24"/>
          <p:cNvSpPr/>
          <p:nvPr/>
        </p:nvSpPr>
        <p:spPr bwMode="auto">
          <a:xfrm>
            <a:off x="11501837" y="1652581"/>
            <a:ext cx="366566" cy="309828"/>
          </a:xfrm>
          <a:prstGeom prst="hexagon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Hexagon 23"/>
          <p:cNvSpPr/>
          <p:nvPr/>
        </p:nvSpPr>
        <p:spPr bwMode="auto">
          <a:xfrm>
            <a:off x="11084478" y="1927901"/>
            <a:ext cx="366566" cy="309828"/>
          </a:xfrm>
          <a:prstGeom prst="hexagon">
            <a:avLst/>
          </a:prstGeom>
          <a:solidFill>
            <a:srgbClr val="FF8C00">
              <a:lumMod val="75000"/>
            </a:srgbClr>
          </a:solidFill>
          <a:ln w="9525" cap="flat" cmpd="sng" algn="ctr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lIns="91414" tIns="91414" rIns="34284" bIns="34284" rtlCol="0" anchor="b" anchorCtr="0"/>
          <a:lstStyle/>
          <a:p>
            <a:pPr marL="0" marR="0" lvl="0" indent="0" algn="ctr" defTabSz="932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" y="6437581"/>
            <a:ext cx="6587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//</a:t>
            </a:r>
            <a:r>
              <a:rPr lang="en-US" altLang="zh-TW" dirty="0"/>
              <a:t>B</a:t>
            </a:r>
            <a:r>
              <a:rPr lang="en-US" altLang="zh-TW" dirty="0" smtClean="0"/>
              <a:t>uild/2016, T693 – Building </a:t>
            </a:r>
            <a:r>
              <a:rPr lang="en-US" altLang="zh-TW" dirty="0" err="1" smtClean="0"/>
              <a:t>Microservices</a:t>
            </a:r>
            <a:r>
              <a:rPr lang="en-US" altLang="zh-TW" dirty="0" smtClean="0"/>
              <a:t> With Service Fabric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4825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878E-6 1.64321E-6 L -0.14488 0.296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50" y="147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542E-6 -2.0699E-6 L -0.16888 0.410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0" y="2051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214E-6 -2.62823E-6 L -0.16517 0.494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9" y="24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432E-6 -2.55561E-6 L -0.08936 0.2812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8" y="1404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644E-6 -4.08534E-8 L -0.21764 0.3971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8" y="1985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4.335E-6 L -0.1482 0.2798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16" y="1398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9535E-8 -2.55561E-6 L -0.04927 0.4228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4" y="211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68E-6 -2.16523E-6 L -0.00664 0.3547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" y="177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2.9823E-6 L -0.02796 0.322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1613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626E-6 -4.52565E-6 L -0.05667 0.5163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" y="2580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5885E-6 -4.54834E-6 L -0.34057 0.40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8" y="203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259E-6 -1.31185E-6 L -0.06944 0.238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119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889E-7 -1.31185E-6 L -0.15484 0.5860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8" y="29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5509E-7 1.02587E-6 L -0.10391 0.655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3275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159E-6 -3.24557E-6 L -0.08948 0.5794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2896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3342E-6 -2.72356E-6 L -0.27891 0.4634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52" y="231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5308E-6 4.06264E-6 L -0.32589 0.3819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1" y="190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39E-7 1.54789E-6 L -0.33138 0.5267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9" y="2632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5423E-6 1.89287E-6 L -0.21955 0.546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8" y="273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032E-6 3.69496E-6 L -0.21177 0.361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5" y="180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677E-7 -2.72356E-6 L -0.23768 0.4634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4" y="2317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7 2.26055E-6 L -0.20896 0.6627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9" y="3313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5857E-6 -1.51158E-6 L -0.06115 0.5594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4" y="279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3707E-6 5.03858E-7 L -0.14475 0.23763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8" y="11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1902E-6 1.39355E-6 L 0.01711 0.5324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" y="26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3" grpId="0" animBg="1"/>
      <p:bldP spid="54" grpId="0" animBg="1"/>
      <p:bldP spid="56" grpId="0" animBg="1"/>
      <p:bldP spid="57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657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27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微服務是什麼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1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一群協同運作的小型自主服務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(autonomous service)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小巧，專注、 自主性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組合性、最佳可替換性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技術異質性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組織調教、彈性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容易佈署、擴展</a:t>
            </a:r>
            <a:endParaRPr lang="en-US" altLang="zh-TW" dirty="0"/>
          </a:p>
        </p:txBody>
      </p:sp>
      <p:pic>
        <p:nvPicPr>
          <p:cNvPr id="1026" name="Picture 2" descr="「建構微服務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/>
        </p:blipFill>
        <p:spPr bwMode="auto">
          <a:xfrm>
            <a:off x="7620000" y="470042"/>
            <a:ext cx="4572000" cy="58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2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小巧、專注；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自主性；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高內聚 低耦合 </a:t>
            </a:r>
            <a:r>
              <a:rPr lang="en-US" altLang="zh-TW" b="1" dirty="0"/>
              <a:t>–</a:t>
            </a:r>
            <a:r>
              <a:rPr lang="zh-TW" altLang="en-US" b="1" dirty="0"/>
              <a:t> 單一責任原則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將那些因為相同理由而改變的東西集合起來，將那些因為不同理由而改變的東西分離開來</a:t>
            </a:r>
            <a:r>
              <a:rPr lang="en-US" altLang="zh-TW" dirty="0"/>
              <a:t>"</a:t>
            </a:r>
          </a:p>
          <a:p>
            <a:endParaRPr lang="en-US" altLang="zh-TW" dirty="0"/>
          </a:p>
          <a:p>
            <a:r>
              <a:rPr lang="zh-TW" altLang="en-US" b="1" dirty="0"/>
              <a:t>多小才夠小</a:t>
            </a:r>
            <a:r>
              <a:rPr lang="en-US" altLang="zh-TW" b="1" dirty="0"/>
              <a:t>?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服務越小，微服務架構的優點就會被放大，然而過多的活動元件也會讓複雜度變高</a:t>
            </a:r>
            <a:r>
              <a:rPr lang="en-US" altLang="zh-TW" dirty="0"/>
              <a:t>"</a:t>
            </a:r>
          </a:p>
          <a:p>
            <a:endParaRPr lang="en-US" altLang="zh-TW" dirty="0"/>
          </a:p>
          <a:p>
            <a:r>
              <a:rPr lang="zh-TW" altLang="en-US" b="1" dirty="0"/>
              <a:t>如果沒能解耦合，一切都是徒然</a:t>
            </a:r>
            <a:r>
              <a:rPr lang="en-US" altLang="zh-TW" b="1" dirty="0"/>
              <a:t>:</a:t>
            </a:r>
          </a:p>
          <a:p>
            <a:r>
              <a:rPr lang="en-US" altLang="zh-TW" dirty="0"/>
              <a:t>"</a:t>
            </a:r>
            <a:r>
              <a:rPr lang="zh-TW" altLang="en-US" dirty="0"/>
              <a:t>你能夠獨立的對服務進行變更，並且獨立的部署他，而不需要改變其他事情嗎</a:t>
            </a:r>
            <a:r>
              <a:rPr lang="en-US" altLang="zh-TW" dirty="0"/>
              <a:t>?"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</a:t>
            </a:r>
            <a:r>
              <a:rPr lang="zh-TW" altLang="en-US" dirty="0">
                <a:sym typeface="Wingdings" panose="05000000000000000000" pitchFamily="2" charset="2"/>
              </a:rPr>
              <a:t> 你必須正確的塑模你的服務，並且將 </a:t>
            </a:r>
            <a:r>
              <a:rPr lang="en-US" altLang="zh-TW" dirty="0">
                <a:sym typeface="Wingdings" panose="05000000000000000000" pitchFamily="2" charset="2"/>
              </a:rPr>
              <a:t>API</a:t>
            </a:r>
            <a:r>
              <a:rPr lang="zh-TW" altLang="en-US" dirty="0">
                <a:sym typeface="Wingdings" panose="05000000000000000000" pitchFamily="2" charset="2"/>
              </a:rPr>
              <a:t> 用對。</a:t>
            </a:r>
            <a:endParaRPr lang="en-US" altLang="zh-TW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8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890445" y="1500027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400746" y="275347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1633591" y="4222678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3760341" y="4551451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stCxn id="5" idx="5"/>
            <a:endCxn id="6" idx="1"/>
          </p:cNvCxnSpPr>
          <p:nvPr/>
        </p:nvCxnSpPr>
        <p:spPr>
          <a:xfrm>
            <a:off x="2872634" y="2473446"/>
            <a:ext cx="696629" cy="44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7" idx="7"/>
          </p:cNvCxnSpPr>
          <p:nvPr/>
        </p:nvCxnSpPr>
        <p:spPr>
          <a:xfrm flipH="1">
            <a:off x="2615780" y="3726893"/>
            <a:ext cx="953483" cy="66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0"/>
            <a:endCxn id="5" idx="4"/>
          </p:cNvCxnSpPr>
          <p:nvPr/>
        </p:nvCxnSpPr>
        <p:spPr>
          <a:xfrm flipV="1">
            <a:off x="2208944" y="2640458"/>
            <a:ext cx="256854" cy="158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6" idx="4"/>
            <a:endCxn id="8" idx="0"/>
          </p:cNvCxnSpPr>
          <p:nvPr/>
        </p:nvCxnSpPr>
        <p:spPr>
          <a:xfrm>
            <a:off x="3976099" y="3893905"/>
            <a:ext cx="359595" cy="65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1"/>
            <a:endCxn id="5" idx="4"/>
          </p:cNvCxnSpPr>
          <p:nvPr/>
        </p:nvCxnSpPr>
        <p:spPr>
          <a:xfrm flipH="1" flipV="1">
            <a:off x="2465798" y="2640458"/>
            <a:ext cx="1463060" cy="207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6667928" y="109933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8620017" y="3542071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9770723" y="2320702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7" idx="6"/>
            <a:endCxn id="8" idx="2"/>
          </p:cNvCxnSpPr>
          <p:nvPr/>
        </p:nvCxnSpPr>
        <p:spPr>
          <a:xfrm>
            <a:off x="2784297" y="4792894"/>
            <a:ext cx="976044" cy="328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2" idx="2"/>
            <a:endCxn id="5" idx="6"/>
          </p:cNvCxnSpPr>
          <p:nvPr/>
        </p:nvCxnSpPr>
        <p:spPr>
          <a:xfrm flipH="1">
            <a:off x="3041151" y="1669550"/>
            <a:ext cx="3626777" cy="40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22" idx="3"/>
            <a:endCxn id="8" idx="7"/>
          </p:cNvCxnSpPr>
          <p:nvPr/>
        </p:nvCxnSpPr>
        <p:spPr>
          <a:xfrm flipH="1">
            <a:off x="4742530" y="2072753"/>
            <a:ext cx="2093915" cy="264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2" idx="5"/>
            <a:endCxn id="23" idx="1"/>
          </p:cNvCxnSpPr>
          <p:nvPr/>
        </p:nvCxnSpPr>
        <p:spPr>
          <a:xfrm>
            <a:off x="7650117" y="2072753"/>
            <a:ext cx="1138417" cy="1636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3" idx="7"/>
            <a:endCxn id="24" idx="3"/>
          </p:cNvCxnSpPr>
          <p:nvPr/>
        </p:nvCxnSpPr>
        <p:spPr>
          <a:xfrm flipV="1">
            <a:off x="9602206" y="3294121"/>
            <a:ext cx="337034" cy="41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10177559" y="3603714"/>
            <a:ext cx="1150706" cy="114043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stCxn id="23" idx="6"/>
            <a:endCxn id="39" idx="2"/>
          </p:cNvCxnSpPr>
          <p:nvPr/>
        </p:nvCxnSpPr>
        <p:spPr>
          <a:xfrm>
            <a:off x="9770723" y="4112287"/>
            <a:ext cx="406836" cy="6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4479533" y="636998"/>
            <a:ext cx="1808252" cy="347528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圓角矩形 44"/>
          <p:cNvSpPr/>
          <p:nvPr/>
        </p:nvSpPr>
        <p:spPr>
          <a:xfrm rot="3760709">
            <a:off x="4013310" y="2570082"/>
            <a:ext cx="2500751" cy="3287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API</a:t>
            </a:r>
            <a:endParaRPr lang="zh-TW" altLang="en-US" dirty="0"/>
          </a:p>
        </p:txBody>
      </p:sp>
      <p:cxnSp>
        <p:nvCxnSpPr>
          <p:cNvPr id="47" name="直線接點 46"/>
          <p:cNvCxnSpPr/>
          <p:nvPr/>
        </p:nvCxnSpPr>
        <p:spPr>
          <a:xfrm rot="15805404">
            <a:off x="7737402" y="892058"/>
            <a:ext cx="1808252" cy="3475288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 rot="19566113">
            <a:off x="7271179" y="2825142"/>
            <a:ext cx="2500751" cy="3287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API</a:t>
            </a:r>
            <a:endParaRPr lang="zh-TW" altLang="en-US" dirty="0"/>
          </a:p>
        </p:txBody>
      </p:sp>
      <p:cxnSp>
        <p:nvCxnSpPr>
          <p:cNvPr id="51" name="直線單箭頭接點 50"/>
          <p:cNvCxnSpPr/>
          <p:nvPr/>
        </p:nvCxnSpPr>
        <p:spPr>
          <a:xfrm flipH="1">
            <a:off x="5568593" y="1993185"/>
            <a:ext cx="1099335" cy="64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7763906" y="1998175"/>
            <a:ext cx="610305" cy="847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endCxn id="5" idx="6"/>
          </p:cNvCxnSpPr>
          <p:nvPr/>
        </p:nvCxnSpPr>
        <p:spPr>
          <a:xfrm flipH="1">
            <a:off x="3041151" y="2070243"/>
            <a:ext cx="17013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endCxn id="8" idx="7"/>
          </p:cNvCxnSpPr>
          <p:nvPr/>
        </p:nvCxnSpPr>
        <p:spPr>
          <a:xfrm flipH="1">
            <a:off x="4742530" y="3461133"/>
            <a:ext cx="713048" cy="1257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8500381" y="3150895"/>
            <a:ext cx="407789" cy="5240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0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3052967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技術異質性；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彈性；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擴展性；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容易部署；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最佳可替換性；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組合性；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參考架構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 err="1"/>
              <a:t>StackOverflow</a:t>
            </a:r>
            <a:r>
              <a:rPr lang="en-US" altLang="zh-TW" dirty="0"/>
              <a:t> (2016)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775" y="1163985"/>
            <a:ext cx="7815209" cy="50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必要的 </a:t>
            </a:r>
            <a:r>
              <a:rPr lang="en-US" altLang="zh-TW" dirty="0"/>
              <a:t>(</a:t>
            </a:r>
            <a:r>
              <a:rPr lang="zh-TW" altLang="en-US" dirty="0"/>
              <a:t>轉移</a:t>
            </a:r>
            <a:r>
              <a:rPr lang="en-US" altLang="zh-TW" dirty="0"/>
              <a:t>)</a:t>
            </a:r>
            <a:r>
              <a:rPr lang="zh-TW" altLang="en-US" dirty="0"/>
              <a:t> 過程 </a:t>
            </a:r>
            <a:r>
              <a:rPr lang="en-US" altLang="zh-TW" dirty="0"/>
              <a:t>–</a:t>
            </a:r>
            <a:r>
              <a:rPr lang="zh-TW" altLang="en-US" dirty="0"/>
              <a:t> 切割服務的邊界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微服務的優勢來自更小的細粒度。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Share Codes (concepts)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dirty="0"/>
              <a:t>Share Library (binaries)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Component (service process)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Service (service instance)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8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d.ifengimg.com/mw480/p1.ifengimg.com/ifengiclient/ipic/20160721/default_5896_1b1316019883e58b4ecaff2b8c40201a_w640_h3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24290"/>
            <a:ext cx="10628540" cy="59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microservice-verdict/produ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23" y="-26126"/>
            <a:ext cx="8087837" cy="636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488668"/>
            <a:ext cx="731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http://martinfowler.com/bliki/images/microservice-verdict/productivity.png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微服務的定義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一群協同運作的小型自主服務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(autonomous service)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小巧，專注、 自主性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組合性、最佳可替換性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技術異質性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組織調教、彈性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容易佈署、擴展</a:t>
            </a:r>
            <a:endParaRPr lang="en-US" altLang="zh-TW" dirty="0"/>
          </a:p>
        </p:txBody>
      </p:sp>
      <p:pic>
        <p:nvPicPr>
          <p:cNvPr id="1026" name="Picture 2" descr="「建構微服務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3"/>
          <a:stretch/>
        </p:blipFill>
        <p:spPr bwMode="auto">
          <a:xfrm>
            <a:off x="7620000" y="470042"/>
            <a:ext cx="4572000" cy="581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7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微服務的進入門檻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實際案例分享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人才發展管理系統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588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要享受微服務的好處是要代價的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60"/>
            <a:ext cx="10119340" cy="43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6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進入微服務架構的門票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系統架構的挑戰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微服務架構先天就是</a:t>
            </a:r>
            <a:r>
              <a:rPr lang="zh-TW" altLang="en-US" b="1" dirty="0">
                <a:solidFill>
                  <a:srgbClr val="FF0000"/>
                </a:solidFill>
              </a:rPr>
              <a:t>分散式</a:t>
            </a:r>
            <a:r>
              <a:rPr lang="zh-TW" altLang="en-US" dirty="0"/>
              <a:t>系統，複雜度高。</a:t>
            </a:r>
            <a:endParaRPr lang="en-US" altLang="zh-TW" dirty="0"/>
          </a:p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開發流程的挑戰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要能獨立更新或替換系統，</a:t>
            </a:r>
            <a:r>
              <a:rPr lang="en-US" altLang="zh-TW" b="1" dirty="0">
                <a:solidFill>
                  <a:srgbClr val="FF0000"/>
                </a:solidFill>
              </a:rPr>
              <a:t>API</a:t>
            </a:r>
            <a:r>
              <a:rPr lang="zh-TW" altLang="en-US" b="1" dirty="0">
                <a:solidFill>
                  <a:srgbClr val="FF0000"/>
                </a:solidFill>
              </a:rPr>
              <a:t>相容性</a:t>
            </a:r>
            <a:r>
              <a:rPr lang="zh-TW" altLang="en-US" dirty="0"/>
              <a:t>要求高，</a:t>
            </a:r>
            <a:r>
              <a:rPr lang="zh-TW" altLang="en-US" b="1" dirty="0">
                <a:solidFill>
                  <a:srgbClr val="FF0000"/>
                </a:solidFill>
              </a:rPr>
              <a:t>測試、</a:t>
            </a:r>
            <a:r>
              <a:rPr lang="en-US" altLang="zh-TW" b="1" dirty="0">
                <a:solidFill>
                  <a:srgbClr val="FF0000"/>
                </a:solidFill>
              </a:rPr>
              <a:t>CI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CD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DevOps</a:t>
            </a:r>
            <a:r>
              <a:rPr lang="zh-TW" altLang="en-US" dirty="0"/>
              <a:t> 是必要的環節之一。</a:t>
            </a:r>
            <a:endParaRPr lang="en-US" altLang="zh-TW" dirty="0"/>
          </a:p>
          <a:p>
            <a:pPr marL="742950" indent="-742950">
              <a:buFont typeface="+mj-lt"/>
              <a:buAutoNum type="arabicPeriod"/>
            </a:pPr>
            <a:r>
              <a:rPr lang="zh-TW" altLang="en-US" b="1" dirty="0"/>
              <a:t>營運上的挑戰</a:t>
            </a:r>
            <a:r>
              <a:rPr lang="en-US" altLang="zh-TW" dirty="0"/>
              <a:t>:</a:t>
            </a:r>
          </a:p>
          <a:p>
            <a:pPr marL="292608" lvl="1" indent="0">
              <a:buNone/>
            </a:pPr>
            <a:r>
              <a:rPr lang="zh-TW" altLang="en-US" dirty="0"/>
              <a:t>微服務的</a:t>
            </a:r>
            <a:r>
              <a:rPr lang="zh-TW" altLang="en-US" b="1" dirty="0">
                <a:solidFill>
                  <a:srgbClr val="FF0000"/>
                </a:solidFill>
              </a:rPr>
              <a:t>基礎建設</a:t>
            </a:r>
            <a:r>
              <a:rPr lang="zh-TW" altLang="en-US" dirty="0"/>
              <a:t>，</a:t>
            </a:r>
            <a:r>
              <a:rPr lang="zh-TW" altLang="en-US" b="1" dirty="0">
                <a:solidFill>
                  <a:srgbClr val="FF0000"/>
                </a:solidFill>
              </a:rPr>
              <a:t>容器化的佈署</a:t>
            </a:r>
            <a:r>
              <a:rPr lang="zh-TW" altLang="en-US" dirty="0"/>
              <a:t>，缺一不可。</a:t>
            </a:r>
          </a:p>
        </p:txBody>
      </p:sp>
    </p:spTree>
    <p:extLst>
      <p:ext uri="{BB962C8B-B14F-4D97-AF65-F5344CB8AC3E}">
        <p14:creationId xmlns:p14="http://schemas.microsoft.com/office/powerpoint/2010/main" val="20575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歷史背景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Orca</a:t>
            </a:r>
            <a:r>
              <a:rPr lang="zh-TW" altLang="en-US" dirty="0"/>
              <a:t> </a:t>
            </a:r>
            <a:r>
              <a:rPr lang="en-US" altLang="zh-TW" dirty="0"/>
              <a:t>HCM</a:t>
            </a:r>
            <a:r>
              <a:rPr lang="zh-TW" altLang="en-US" dirty="0"/>
              <a:t> 系統現況</a:t>
            </a:r>
            <a:r>
              <a:rPr lang="en-US" altLang="zh-TW" dirty="0"/>
              <a:t>(2013)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2216728" y="1209965"/>
            <a:ext cx="7730837" cy="4950691"/>
          </a:xfrm>
          <a:prstGeom prst="roundRect">
            <a:avLst>
              <a:gd name="adj" fmla="val 715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8" name="群組 7"/>
          <p:cNvGrpSpPr>
            <a:grpSpLocks noChangeAspect="1"/>
          </p:cNvGrpSpPr>
          <p:nvPr/>
        </p:nvGrpSpPr>
        <p:grpSpPr>
          <a:xfrm>
            <a:off x="6576043" y="4055172"/>
            <a:ext cx="2848775" cy="1589777"/>
            <a:chOff x="5148064" y="4437112"/>
            <a:chExt cx="3600400" cy="2232248"/>
          </a:xfrm>
        </p:grpSpPr>
        <p:sp>
          <p:nvSpPr>
            <p:cNvPr id="9" name="圓角矩形 8"/>
            <p:cNvSpPr/>
            <p:nvPr/>
          </p:nvSpPr>
          <p:spPr>
            <a:xfrm>
              <a:off x="5148064" y="4437112"/>
              <a:ext cx="3600400" cy="2232248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訓練與學習管理</a:t>
              </a: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5220072" y="5411465"/>
              <a:ext cx="1753196" cy="6818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訓練與學習管理</a:t>
              </a:r>
              <a:endPara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(</a:t>
              </a: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教室訓練、派外訓練、數位學習</a:t>
              </a:r>
              <a:r>
                <a:rPr kumimoji="0" lang="en-US" altLang="zh-TW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)</a:t>
              </a:r>
              <a:endParaRPr kumimoji="0" lang="zh-TW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5220072" y="4802024"/>
              <a:ext cx="1753196" cy="478125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年度訓練計畫</a:t>
              </a: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7222727" y="5684941"/>
              <a:ext cx="1440160" cy="486577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學習</a:t>
              </a:r>
              <a:r>
                <a:rPr kumimoji="0" lang="en-US" altLang="zh-TW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2.0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社群．激勵系統</a:t>
              </a: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7222727" y="5222031"/>
              <a:ext cx="1440160" cy="38744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考試中心</a:t>
              </a: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7222727" y="4772160"/>
              <a:ext cx="1440160" cy="380326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HCM</a:t>
              </a:r>
              <a:r>
                <a: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 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Mobile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15" name="肘形接點 14"/>
            <p:cNvCxnSpPr>
              <a:stCxn id="10" idx="3"/>
              <a:endCxn id="14" idx="1"/>
            </p:cNvCxnSpPr>
            <p:nvPr/>
          </p:nvCxnSpPr>
          <p:spPr>
            <a:xfrm flipV="1">
              <a:off x="6973268" y="4962323"/>
              <a:ext cx="249459" cy="79005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6" name="肘形接點 15"/>
            <p:cNvCxnSpPr>
              <a:stCxn id="10" idx="3"/>
              <a:endCxn id="13" idx="1"/>
            </p:cNvCxnSpPr>
            <p:nvPr/>
          </p:nvCxnSpPr>
          <p:spPr>
            <a:xfrm flipV="1">
              <a:off x="6973268" y="5415753"/>
              <a:ext cx="249459" cy="336628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7" name="肘形接點 16"/>
            <p:cNvCxnSpPr>
              <a:stCxn id="10" idx="3"/>
              <a:endCxn id="12" idx="1"/>
            </p:cNvCxnSpPr>
            <p:nvPr/>
          </p:nvCxnSpPr>
          <p:spPr>
            <a:xfrm>
              <a:off x="6973268" y="5752381"/>
              <a:ext cx="249459" cy="175849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18" name="肘形接點 169"/>
            <p:cNvCxnSpPr>
              <a:stCxn id="11" idx="2"/>
              <a:endCxn id="10" idx="0"/>
            </p:cNvCxnSpPr>
            <p:nvPr/>
          </p:nvCxnSpPr>
          <p:spPr>
            <a:xfrm>
              <a:off x="6096670" y="5280149"/>
              <a:ext cx="0" cy="13131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19" name="圓角矩形 18"/>
            <p:cNvSpPr/>
            <p:nvPr/>
          </p:nvSpPr>
          <p:spPr>
            <a:xfrm>
              <a:off x="7236296" y="6250464"/>
              <a:ext cx="1440160" cy="36677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雲端課程市集</a:t>
              </a:r>
            </a:p>
          </p:txBody>
        </p:sp>
        <p:cxnSp>
          <p:nvCxnSpPr>
            <p:cNvPr id="20" name="肘形接點 19"/>
            <p:cNvCxnSpPr>
              <a:stCxn id="10" idx="3"/>
              <a:endCxn id="19" idx="1"/>
            </p:cNvCxnSpPr>
            <p:nvPr/>
          </p:nvCxnSpPr>
          <p:spPr>
            <a:xfrm>
              <a:off x="6973268" y="5752381"/>
              <a:ext cx="263028" cy="681472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21" name="圓角矩形 20"/>
            <p:cNvSpPr/>
            <p:nvPr/>
          </p:nvSpPr>
          <p:spPr>
            <a:xfrm>
              <a:off x="5220072" y="6251032"/>
              <a:ext cx="1728192" cy="36677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教材分流管理</a:t>
              </a:r>
            </a:p>
          </p:txBody>
        </p:sp>
        <p:cxnSp>
          <p:nvCxnSpPr>
            <p:cNvPr id="22" name="肘形接點 105"/>
            <p:cNvCxnSpPr>
              <a:stCxn id="10" idx="2"/>
              <a:endCxn id="21" idx="0"/>
            </p:cNvCxnSpPr>
            <p:nvPr/>
          </p:nvCxnSpPr>
          <p:spPr>
            <a:xfrm flipH="1">
              <a:off x="6084168" y="6093296"/>
              <a:ext cx="12502" cy="15773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grpSp>
        <p:nvGrpSpPr>
          <p:cNvPr id="23" name="群組 22"/>
          <p:cNvGrpSpPr>
            <a:grpSpLocks noChangeAspect="1"/>
          </p:cNvGrpSpPr>
          <p:nvPr/>
        </p:nvGrpSpPr>
        <p:grpSpPr>
          <a:xfrm>
            <a:off x="2797915" y="4002856"/>
            <a:ext cx="1538339" cy="1641967"/>
            <a:chOff x="9287873" y="3439293"/>
            <a:chExt cx="1944216" cy="1764583"/>
          </a:xfrm>
        </p:grpSpPr>
        <p:sp>
          <p:nvSpPr>
            <p:cNvPr id="24" name="圓角矩形 23"/>
            <p:cNvSpPr/>
            <p:nvPr/>
          </p:nvSpPr>
          <p:spPr>
            <a:xfrm>
              <a:off x="9287873" y="3439293"/>
              <a:ext cx="1944216" cy="1764583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關鍵人才管理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9467893" y="4493698"/>
              <a:ext cx="1576875" cy="41525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繼任與接班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9460592" y="3870703"/>
              <a:ext cx="1584176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人才庫</a:t>
              </a:r>
            </a:p>
          </p:txBody>
        </p:sp>
      </p:grpSp>
      <p:cxnSp>
        <p:nvCxnSpPr>
          <p:cNvPr id="27" name="肘形接點 26"/>
          <p:cNvCxnSpPr>
            <a:cxnSpLocks noChangeAspect="1"/>
            <a:stCxn id="70" idx="2"/>
            <a:endCxn id="29" idx="1"/>
          </p:cNvCxnSpPr>
          <p:nvPr/>
        </p:nvCxnSpPr>
        <p:spPr>
          <a:xfrm rot="16200000" flipH="1">
            <a:off x="4547338" y="2943064"/>
            <a:ext cx="136105" cy="1247546"/>
          </a:xfrm>
          <a:prstGeom prst="bentConnector2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28" name="直線單箭頭接點 92"/>
          <p:cNvCxnSpPr>
            <a:cxnSpLocks noChangeAspect="1"/>
            <a:stCxn id="29" idx="2"/>
            <a:endCxn id="46" idx="0"/>
          </p:cNvCxnSpPr>
          <p:nvPr/>
        </p:nvCxnSpPr>
        <p:spPr>
          <a:xfrm rot="5400000">
            <a:off x="5521536" y="3735558"/>
            <a:ext cx="223619" cy="402424"/>
          </a:xfrm>
          <a:prstGeom prst="bentConnector3">
            <a:avLst>
              <a:gd name="adj1" fmla="val 39666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sp>
        <p:nvSpPr>
          <p:cNvPr id="29" name="圓角矩形 134"/>
          <p:cNvSpPr>
            <a:spLocks noChangeAspect="1"/>
          </p:cNvSpPr>
          <p:nvPr/>
        </p:nvSpPr>
        <p:spPr>
          <a:xfrm>
            <a:off x="5239163" y="3444820"/>
            <a:ext cx="1190771" cy="380141"/>
          </a:xfrm>
          <a:prstGeom prst="flowChartPredefinedProcess">
            <a:avLst/>
          </a:prstGeom>
          <a:gradFill rotWithShape="1">
            <a:gsLst>
              <a:gs pos="0">
                <a:srgbClr val="F37248">
                  <a:tint val="50000"/>
                  <a:satMod val="300000"/>
                </a:srgbClr>
              </a:gs>
              <a:gs pos="35000">
                <a:srgbClr val="F37248">
                  <a:tint val="37000"/>
                  <a:satMod val="300000"/>
                </a:srgbClr>
              </a:gs>
              <a:gs pos="100000">
                <a:srgbClr val="F37248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37248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落差分析</a:t>
            </a:r>
          </a:p>
        </p:txBody>
      </p:sp>
      <p:cxnSp>
        <p:nvCxnSpPr>
          <p:cNvPr id="30" name="肘形接點 29"/>
          <p:cNvCxnSpPr>
            <a:cxnSpLocks noChangeAspect="1"/>
            <a:stCxn id="46" idx="2"/>
            <a:endCxn id="70" idx="1"/>
          </p:cNvCxnSpPr>
          <p:nvPr/>
        </p:nvCxnSpPr>
        <p:spPr>
          <a:xfrm rot="5400000" flipH="1">
            <a:off x="2639959" y="2852650"/>
            <a:ext cx="2946991" cy="2637354"/>
          </a:xfrm>
          <a:prstGeom prst="bentConnector4">
            <a:avLst>
              <a:gd name="adj1" fmla="val -5818"/>
              <a:gd name="adj2" fmla="val 106501"/>
            </a:avLst>
          </a:prstGeom>
          <a:noFill/>
          <a:ln w="38100" cap="flat" cmpd="sng" algn="ctr">
            <a:solidFill>
              <a:srgbClr val="007897"/>
            </a:solidFill>
            <a:prstDash val="solid"/>
            <a:tailEnd type="stealt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1" name="肘形接點 30"/>
          <p:cNvCxnSpPr>
            <a:cxnSpLocks noChangeAspect="1"/>
            <a:stCxn id="25" idx="3"/>
            <a:endCxn id="46" idx="1"/>
          </p:cNvCxnSpPr>
          <p:nvPr/>
        </p:nvCxnSpPr>
        <p:spPr>
          <a:xfrm flipV="1">
            <a:off x="4188038" y="4846701"/>
            <a:ext cx="312159" cy="330494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32" name="肘形接點 31"/>
          <p:cNvCxnSpPr>
            <a:cxnSpLocks noChangeAspect="1"/>
            <a:stCxn id="29" idx="2"/>
            <a:endCxn id="24" idx="0"/>
          </p:cNvCxnSpPr>
          <p:nvPr/>
        </p:nvCxnSpPr>
        <p:spPr>
          <a:xfrm rot="5400000">
            <a:off x="4611868" y="2780176"/>
            <a:ext cx="177896" cy="2267465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33" name="群組 32"/>
          <p:cNvGrpSpPr>
            <a:grpSpLocks noChangeAspect="1"/>
          </p:cNvGrpSpPr>
          <p:nvPr/>
        </p:nvGrpSpPr>
        <p:grpSpPr>
          <a:xfrm>
            <a:off x="7447460" y="1910416"/>
            <a:ext cx="1994141" cy="1935486"/>
            <a:chOff x="6372195" y="1359400"/>
            <a:chExt cx="2323033" cy="2717672"/>
          </a:xfrm>
        </p:grpSpPr>
        <p:sp>
          <p:nvSpPr>
            <p:cNvPr id="34" name="圓角矩形 33"/>
            <p:cNvSpPr/>
            <p:nvPr/>
          </p:nvSpPr>
          <p:spPr>
            <a:xfrm flipH="1">
              <a:off x="6372195" y="1359400"/>
              <a:ext cx="2323033" cy="2717672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D2D2D2">
                    <a:tint val="50000"/>
                    <a:satMod val="300000"/>
                  </a:srgbClr>
                </a:gs>
                <a:gs pos="35000">
                  <a:srgbClr val="D2D2D2">
                    <a:tint val="37000"/>
                    <a:satMod val="300000"/>
                  </a:srgbClr>
                </a:gs>
                <a:gs pos="100000">
                  <a:srgbClr val="D2D2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2D2D2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專業能力管理</a:t>
              </a:r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6534990" y="1696064"/>
              <a:ext cx="455822" cy="160676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職務說明書</a:t>
              </a: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7236296" y="2275631"/>
              <a:ext cx="1330870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專業證照</a:t>
              </a:r>
            </a:p>
          </p:txBody>
        </p:sp>
        <p:cxnSp>
          <p:nvCxnSpPr>
            <p:cNvPr id="37" name="直線單箭頭接點 92"/>
            <p:cNvCxnSpPr>
              <a:stCxn id="36" idx="1"/>
              <a:endCxn id="35" idx="3"/>
            </p:cNvCxnSpPr>
            <p:nvPr/>
          </p:nvCxnSpPr>
          <p:spPr>
            <a:xfrm rot="10800000">
              <a:off x="6990812" y="2499447"/>
              <a:ext cx="245484" cy="1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38" name="圓角矩形 37"/>
            <p:cNvSpPr/>
            <p:nvPr/>
          </p:nvSpPr>
          <p:spPr>
            <a:xfrm>
              <a:off x="7236296" y="1696065"/>
              <a:ext cx="1330870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職涯規劃</a:t>
              </a:r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7236297" y="2855197"/>
              <a:ext cx="1330869" cy="447631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專業藍圖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7039046" y="3538310"/>
              <a:ext cx="1512167" cy="447632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專業能力評鑑</a:t>
              </a:r>
            </a:p>
          </p:txBody>
        </p:sp>
        <p:cxnSp>
          <p:nvCxnSpPr>
            <p:cNvPr id="41" name="直線單箭頭接點 92"/>
            <p:cNvCxnSpPr>
              <a:stCxn id="39" idx="1"/>
              <a:endCxn id="35" idx="3"/>
            </p:cNvCxnSpPr>
            <p:nvPr/>
          </p:nvCxnSpPr>
          <p:spPr>
            <a:xfrm rot="10800000">
              <a:off x="6990813" y="2499447"/>
              <a:ext cx="245485" cy="579567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42" name="直線單箭頭接點 92"/>
            <p:cNvCxnSpPr>
              <a:stCxn id="38" idx="1"/>
              <a:endCxn id="35" idx="3"/>
            </p:cNvCxnSpPr>
            <p:nvPr/>
          </p:nvCxnSpPr>
          <p:spPr>
            <a:xfrm rot="10800000" flipV="1">
              <a:off x="6990812" y="1919880"/>
              <a:ext cx="245484" cy="579565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43" name="直線單箭頭接點 92"/>
            <p:cNvCxnSpPr>
              <a:stCxn id="35" idx="2"/>
              <a:endCxn id="40" idx="0"/>
            </p:cNvCxnSpPr>
            <p:nvPr/>
          </p:nvCxnSpPr>
          <p:spPr>
            <a:xfrm rot="16200000" flipH="1">
              <a:off x="7161274" y="2904454"/>
              <a:ext cx="235482" cy="1032229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44" name="直線單箭頭接點 92"/>
          <p:cNvCxnSpPr>
            <a:cxnSpLocks noChangeAspect="1"/>
            <a:stCxn id="40" idx="1"/>
            <a:endCxn id="29" idx="3"/>
          </p:cNvCxnSpPr>
          <p:nvPr/>
        </p:nvCxnSpPr>
        <p:spPr>
          <a:xfrm flipH="1">
            <a:off x="6429933" y="3621603"/>
            <a:ext cx="1589966" cy="1328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45" name="群組 44"/>
          <p:cNvGrpSpPr>
            <a:grpSpLocks noChangeAspect="1"/>
          </p:cNvGrpSpPr>
          <p:nvPr/>
        </p:nvGrpSpPr>
        <p:grpSpPr>
          <a:xfrm>
            <a:off x="4500196" y="4048580"/>
            <a:ext cx="1863870" cy="1596243"/>
            <a:chOff x="2576406" y="4356026"/>
            <a:chExt cx="2355634" cy="2241326"/>
          </a:xfrm>
        </p:grpSpPr>
        <p:sp>
          <p:nvSpPr>
            <p:cNvPr id="46" name="圓角矩形 45"/>
            <p:cNvSpPr/>
            <p:nvPr/>
          </p:nvSpPr>
          <p:spPr>
            <a:xfrm>
              <a:off x="2576406" y="4356026"/>
              <a:ext cx="2355634" cy="224132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BDBDBD">
                    <a:tint val="50000"/>
                    <a:satMod val="300000"/>
                  </a:srgbClr>
                </a:gs>
                <a:gs pos="35000">
                  <a:srgbClr val="BDBDBD">
                    <a:tint val="37000"/>
                    <a:satMod val="300000"/>
                  </a:srgbClr>
                </a:gs>
                <a:gs pos="100000">
                  <a:srgbClr val="BDBDB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BDBD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人才發展管理</a:t>
              </a:r>
            </a:p>
          </p:txBody>
        </p:sp>
        <p:sp>
          <p:nvSpPr>
            <p:cNvPr id="47" name="圓角矩形 46"/>
            <p:cNvSpPr/>
            <p:nvPr/>
          </p:nvSpPr>
          <p:spPr>
            <a:xfrm>
              <a:off x="2853472" y="4733012"/>
              <a:ext cx="1801503" cy="36637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員工發展管理</a:t>
              </a:r>
            </a:p>
          </p:txBody>
        </p:sp>
        <p:sp>
          <p:nvSpPr>
            <p:cNvPr id="48" name="圓角矩形 47"/>
            <p:cNvSpPr/>
            <p:nvPr/>
          </p:nvSpPr>
          <p:spPr>
            <a:xfrm>
              <a:off x="2853472" y="5205171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發展目標</a:t>
              </a:r>
            </a:p>
          </p:txBody>
        </p:sp>
        <p:sp>
          <p:nvSpPr>
            <p:cNvPr id="49" name="圓角矩形 48"/>
            <p:cNvSpPr/>
            <p:nvPr/>
          </p:nvSpPr>
          <p:spPr>
            <a:xfrm>
              <a:off x="2853472" y="5673590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發展項目</a:t>
              </a:r>
            </a:p>
          </p:txBody>
        </p:sp>
        <p:sp>
          <p:nvSpPr>
            <p:cNvPr id="50" name="圓角矩形 49"/>
            <p:cNvSpPr/>
            <p:nvPr/>
          </p:nvSpPr>
          <p:spPr>
            <a:xfrm>
              <a:off x="2853472" y="6142010"/>
              <a:ext cx="1801503" cy="36263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年度必修</a:t>
              </a:r>
            </a:p>
          </p:txBody>
        </p:sp>
        <p:cxnSp>
          <p:nvCxnSpPr>
            <p:cNvPr id="51" name="肘形接點 141"/>
            <p:cNvCxnSpPr>
              <a:stCxn id="47" idx="2"/>
              <a:endCxn id="48" idx="0"/>
            </p:cNvCxnSpPr>
            <p:nvPr/>
          </p:nvCxnSpPr>
          <p:spPr>
            <a:xfrm>
              <a:off x="3754224" y="5099385"/>
              <a:ext cx="0" cy="10578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52" name="肘形接點 144"/>
            <p:cNvCxnSpPr>
              <a:stCxn id="48" idx="2"/>
              <a:endCxn id="49" idx="0"/>
            </p:cNvCxnSpPr>
            <p:nvPr/>
          </p:nvCxnSpPr>
          <p:spPr>
            <a:xfrm>
              <a:off x="3754224" y="5567804"/>
              <a:ext cx="0" cy="105786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53" name="肘形接點 147"/>
            <p:cNvCxnSpPr>
              <a:stCxn id="50" idx="0"/>
              <a:endCxn id="49" idx="2"/>
            </p:cNvCxnSpPr>
            <p:nvPr/>
          </p:nvCxnSpPr>
          <p:spPr>
            <a:xfrm flipV="1">
              <a:off x="3754224" y="6036223"/>
              <a:ext cx="0" cy="105787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54" name="肘形接點 53"/>
          <p:cNvCxnSpPr>
            <a:cxnSpLocks noChangeAspect="1"/>
            <a:stCxn id="49" idx="3"/>
            <a:endCxn id="11" idx="1"/>
          </p:cNvCxnSpPr>
          <p:nvPr/>
        </p:nvCxnSpPr>
        <p:spPr>
          <a:xfrm flipV="1">
            <a:off x="6144843" y="4485315"/>
            <a:ext cx="488175" cy="63074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55" name="肘形接點 54"/>
          <p:cNvCxnSpPr>
            <a:cxnSpLocks noChangeAspect="1"/>
            <a:stCxn id="49" idx="3"/>
            <a:endCxn id="10" idx="1"/>
          </p:cNvCxnSpPr>
          <p:nvPr/>
        </p:nvCxnSpPr>
        <p:spPr>
          <a:xfrm flipV="1">
            <a:off x="6144842" y="4991888"/>
            <a:ext cx="498461" cy="126791"/>
          </a:xfrm>
          <a:prstGeom prst="bentConnector3">
            <a:avLst>
              <a:gd name="adj1" fmla="val 65471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grpSp>
        <p:nvGrpSpPr>
          <p:cNvPr id="56" name="群組 55"/>
          <p:cNvGrpSpPr>
            <a:grpSpLocks noChangeAspect="1"/>
          </p:cNvGrpSpPr>
          <p:nvPr/>
        </p:nvGrpSpPr>
        <p:grpSpPr>
          <a:xfrm>
            <a:off x="5278991" y="1902072"/>
            <a:ext cx="2085144" cy="1384643"/>
            <a:chOff x="3275856" y="1340768"/>
            <a:chExt cx="2635292" cy="1944216"/>
          </a:xfrm>
        </p:grpSpPr>
        <p:sp>
          <p:nvSpPr>
            <p:cNvPr id="57" name="圓角矩形 56"/>
            <p:cNvSpPr/>
            <p:nvPr/>
          </p:nvSpPr>
          <p:spPr>
            <a:xfrm flipH="1">
              <a:off x="3275856" y="1340768"/>
              <a:ext cx="2635292" cy="1944216"/>
            </a:xfrm>
            <a:prstGeom prst="roundRect">
              <a:avLst>
                <a:gd name="adj" fmla="val 6544"/>
              </a:avLst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職能管理</a:t>
              </a:r>
            </a:p>
          </p:txBody>
        </p:sp>
        <p:sp>
          <p:nvSpPr>
            <p:cNvPr id="58" name="圓角矩形 57"/>
            <p:cNvSpPr/>
            <p:nvPr/>
          </p:nvSpPr>
          <p:spPr>
            <a:xfrm>
              <a:off x="3329313" y="1821598"/>
              <a:ext cx="1250639" cy="50803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職能管理</a:t>
              </a:r>
            </a:p>
          </p:txBody>
        </p:sp>
        <p:sp>
          <p:nvSpPr>
            <p:cNvPr id="59" name="圓角矩形 58"/>
            <p:cNvSpPr/>
            <p:nvPr/>
          </p:nvSpPr>
          <p:spPr>
            <a:xfrm>
              <a:off x="3347864" y="2599460"/>
              <a:ext cx="1224135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職能評鑑</a:t>
              </a:r>
            </a:p>
          </p:txBody>
        </p:sp>
        <p:cxnSp>
          <p:nvCxnSpPr>
            <p:cNvPr id="60" name="肘形接點 19"/>
            <p:cNvCxnSpPr>
              <a:stCxn id="58" idx="2"/>
              <a:endCxn id="59" idx="0"/>
            </p:cNvCxnSpPr>
            <p:nvPr/>
          </p:nvCxnSpPr>
          <p:spPr>
            <a:xfrm>
              <a:off x="3954633" y="2329636"/>
              <a:ext cx="5299" cy="269824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61" name="圓角矩形 60"/>
            <p:cNvSpPr/>
            <p:nvPr/>
          </p:nvSpPr>
          <p:spPr>
            <a:xfrm>
              <a:off x="4788025" y="2599460"/>
              <a:ext cx="1080120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分析報告</a:t>
              </a:r>
            </a:p>
          </p:txBody>
        </p:sp>
        <p:cxnSp>
          <p:nvCxnSpPr>
            <p:cNvPr id="62" name="肘形接點 19"/>
            <p:cNvCxnSpPr>
              <a:stCxn id="59" idx="3"/>
              <a:endCxn id="61" idx="1"/>
            </p:cNvCxnSpPr>
            <p:nvPr/>
          </p:nvCxnSpPr>
          <p:spPr>
            <a:xfrm>
              <a:off x="4571998" y="2853480"/>
              <a:ext cx="21602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63" name="圓角矩形 62"/>
            <p:cNvSpPr/>
            <p:nvPr/>
          </p:nvSpPr>
          <p:spPr>
            <a:xfrm>
              <a:off x="4761520" y="1824608"/>
              <a:ext cx="1080120" cy="50803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職能字典</a:t>
              </a:r>
            </a:p>
          </p:txBody>
        </p:sp>
        <p:cxnSp>
          <p:nvCxnSpPr>
            <p:cNvPr id="64" name="肘形接點 19"/>
            <p:cNvCxnSpPr>
              <a:stCxn id="58" idx="3"/>
              <a:endCxn id="63" idx="1"/>
            </p:cNvCxnSpPr>
            <p:nvPr/>
          </p:nvCxnSpPr>
          <p:spPr>
            <a:xfrm>
              <a:off x="4579952" y="2075618"/>
              <a:ext cx="181568" cy="3010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</p:grpSp>
      <p:cxnSp>
        <p:nvCxnSpPr>
          <p:cNvPr id="65" name="肘形接點 64"/>
          <p:cNvCxnSpPr>
            <a:cxnSpLocks noChangeAspect="1"/>
            <a:stCxn id="34" idx="2"/>
            <a:endCxn id="9" idx="0"/>
          </p:cNvCxnSpPr>
          <p:nvPr/>
        </p:nvCxnSpPr>
        <p:spPr>
          <a:xfrm rot="5400000">
            <a:off x="8117839" y="3728493"/>
            <a:ext cx="209269" cy="444100"/>
          </a:xfrm>
          <a:prstGeom prst="bentConnector3">
            <a:avLst>
              <a:gd name="adj1" fmla="val 40523"/>
            </a:avLst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cxnSp>
        <p:nvCxnSpPr>
          <p:cNvPr id="66" name="肘形接點 65"/>
          <p:cNvCxnSpPr>
            <a:cxnSpLocks noChangeAspect="1"/>
            <a:stCxn id="26" idx="2"/>
            <a:endCxn id="25" idx="0"/>
          </p:cNvCxnSpPr>
          <p:nvPr/>
        </p:nvCxnSpPr>
        <p:spPr>
          <a:xfrm rot="16200000" flipH="1">
            <a:off x="3481161" y="4900959"/>
            <a:ext cx="163179" cy="2888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F0"/>
            </a:solidFill>
            <a:prstDash val="solid"/>
            <a:tailEnd type="stealth"/>
          </a:ln>
          <a:effectLst/>
        </p:spPr>
      </p:cxnSp>
      <p:cxnSp>
        <p:nvCxnSpPr>
          <p:cNvPr id="67" name="肘形接點 19"/>
          <p:cNvCxnSpPr>
            <a:cxnSpLocks noChangeAspect="1"/>
            <a:stCxn id="59" idx="2"/>
            <a:endCxn id="29" idx="0"/>
          </p:cNvCxnSpPr>
          <p:nvPr/>
        </p:nvCxnSpPr>
        <p:spPr>
          <a:xfrm>
            <a:off x="5820258" y="3160313"/>
            <a:ext cx="14291" cy="28450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tailEnd type="stealth"/>
          </a:ln>
          <a:effectLst/>
        </p:spPr>
      </p:cxnSp>
      <p:sp>
        <p:nvSpPr>
          <p:cNvPr id="68" name="矩形 67"/>
          <p:cNvSpPr>
            <a:spLocks noChangeAspect="1"/>
          </p:cNvSpPr>
          <p:nvPr/>
        </p:nvSpPr>
        <p:spPr>
          <a:xfrm>
            <a:off x="2797917" y="1543927"/>
            <a:ext cx="6643677" cy="256418"/>
          </a:xfrm>
          <a:prstGeom prst="rect">
            <a:avLst/>
          </a:prstGeom>
          <a:gradFill rotWithShape="1">
            <a:gsLst>
              <a:gs pos="0">
                <a:srgbClr val="D2D2D2">
                  <a:tint val="50000"/>
                  <a:satMod val="300000"/>
                </a:srgbClr>
              </a:gs>
              <a:gs pos="35000">
                <a:srgbClr val="D2D2D2">
                  <a:tint val="37000"/>
                  <a:satMod val="300000"/>
                </a:srgbClr>
              </a:gs>
              <a:gs pos="100000">
                <a:srgbClr val="D2D2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2D2D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HCM</a:t>
            </a:r>
            <a:r>
              <a:rPr kumimoji="0" lang="zh-TW" alt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入口管理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2794778" y="1896879"/>
            <a:ext cx="2393675" cy="1601907"/>
            <a:chOff x="823686" y="1124743"/>
            <a:chExt cx="2965402" cy="2204804"/>
          </a:xfrm>
        </p:grpSpPr>
        <p:sp>
          <p:nvSpPr>
            <p:cNvPr id="70" name="圓角矩形 69"/>
            <p:cNvSpPr/>
            <p:nvPr/>
          </p:nvSpPr>
          <p:spPr>
            <a:xfrm>
              <a:off x="823686" y="1124743"/>
              <a:ext cx="2965402" cy="2204804"/>
            </a:xfrm>
            <a:prstGeom prst="roundRect">
              <a:avLst>
                <a:gd name="adj" fmla="val 6764"/>
              </a:avLst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MBO/</a:t>
              </a:r>
              <a:r>
                <a:rPr kumimoji="0" lang="zh-TW" altLang="en-US" sz="13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itchFamily="34" charset="-120"/>
                  <a:ea typeface="微軟正黑體" panose="020B0604030504040204" pitchFamily="34" charset="-120"/>
                  <a:cs typeface="+mn-cs"/>
                </a:rPr>
                <a:t>績效管理</a:t>
              </a:r>
            </a:p>
          </p:txBody>
        </p:sp>
        <p:cxnSp>
          <p:nvCxnSpPr>
            <p:cNvPr id="71" name="肘形接點 71"/>
            <p:cNvCxnSpPr>
              <a:stCxn id="75" idx="3"/>
              <a:endCxn id="79" idx="1"/>
            </p:cNvCxnSpPr>
            <p:nvPr/>
          </p:nvCxnSpPr>
          <p:spPr>
            <a:xfrm flipV="1">
              <a:off x="1398431" y="2345412"/>
              <a:ext cx="258498" cy="2613"/>
            </a:xfrm>
            <a:prstGeom prst="bentConnector3">
              <a:avLst>
                <a:gd name="adj1" fmla="val 50000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cxnSp>
          <p:nvCxnSpPr>
            <p:cNvPr id="72" name="肘形接點 71"/>
            <p:cNvCxnSpPr>
              <a:stCxn id="79" idx="2"/>
              <a:endCxn id="80" idx="0"/>
            </p:cNvCxnSpPr>
            <p:nvPr/>
          </p:nvCxnSpPr>
          <p:spPr>
            <a:xfrm>
              <a:off x="2269884" y="2594408"/>
              <a:ext cx="157" cy="152534"/>
            </a:xfrm>
            <a:prstGeom prst="straightConnector1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tailEnd type="stealth"/>
            </a:ln>
            <a:effectLst/>
          </p:spPr>
        </p:cxnSp>
        <p:sp>
          <p:nvSpPr>
            <p:cNvPr id="73" name="圓角矩形 72"/>
            <p:cNvSpPr/>
            <p:nvPr/>
          </p:nvSpPr>
          <p:spPr>
            <a:xfrm>
              <a:off x="3200642" y="1515090"/>
              <a:ext cx="488458" cy="1668613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績效改善計畫</a:t>
              </a:r>
            </a:p>
          </p:txBody>
        </p:sp>
        <p:sp>
          <p:nvSpPr>
            <p:cNvPr id="74" name="圓角矩形 73"/>
            <p:cNvSpPr/>
            <p:nvPr/>
          </p:nvSpPr>
          <p:spPr>
            <a:xfrm>
              <a:off x="1526649" y="1518857"/>
              <a:ext cx="1483248" cy="433029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工作改善方案</a:t>
              </a:r>
            </a:p>
          </p:txBody>
        </p:sp>
        <p:sp>
          <p:nvSpPr>
            <p:cNvPr id="75" name="圓角矩形 74"/>
            <p:cNvSpPr/>
            <p:nvPr/>
          </p:nvSpPr>
          <p:spPr>
            <a:xfrm>
              <a:off x="909973" y="1512345"/>
              <a:ext cx="488458" cy="1671358"/>
            </a:xfrm>
            <a:prstGeom prst="roundRect">
              <a:avLst/>
            </a:prstGeom>
            <a:gradFill rotWithShape="1">
              <a:gsLst>
                <a:gs pos="0">
                  <a:srgbClr val="17A6B3">
                    <a:tint val="50000"/>
                    <a:satMod val="300000"/>
                  </a:srgbClr>
                </a:gs>
                <a:gs pos="35000">
                  <a:srgbClr val="17A6B3">
                    <a:tint val="37000"/>
                    <a:satMod val="300000"/>
                  </a:srgbClr>
                </a:gs>
                <a:gs pos="100000">
                  <a:srgbClr val="17A6B3">
                    <a:tint val="15000"/>
                    <a:satMod val="350000"/>
                  </a:srgbClr>
                </a:gs>
              </a:gsLst>
              <a:lin ang="16200000" scaled="1"/>
            </a:gradFill>
            <a:ln w="6350" cap="flat" cmpd="sng" algn="ctr">
              <a:solidFill>
                <a:srgbClr val="17A6B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設定目標</a:t>
              </a:r>
            </a:p>
          </p:txBody>
        </p:sp>
      </p:grpSp>
      <p:cxnSp>
        <p:nvCxnSpPr>
          <p:cNvPr id="76" name="肘形接點 75"/>
          <p:cNvCxnSpPr>
            <a:stCxn id="73" idx="1"/>
            <a:endCxn id="80" idx="3"/>
          </p:cNvCxnSpPr>
          <p:nvPr/>
        </p:nvCxnSpPr>
        <p:spPr>
          <a:xfrm rot="10800000" flipV="1">
            <a:off x="4457052" y="2786654"/>
            <a:ext cx="256406" cy="469746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肘形接點 71"/>
          <p:cNvCxnSpPr>
            <a:stCxn id="75" idx="3"/>
            <a:endCxn id="80" idx="1"/>
          </p:cNvCxnSpPr>
          <p:nvPr/>
        </p:nvCxnSpPr>
        <p:spPr>
          <a:xfrm>
            <a:off x="3258713" y="2785658"/>
            <a:ext cx="208787" cy="470743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F0"/>
            </a:solidFill>
            <a:prstDash val="solid"/>
            <a:tailEnd type="stealth"/>
          </a:ln>
          <a:effectLst/>
        </p:spPr>
      </p:cxnSp>
      <p:cxnSp>
        <p:nvCxnSpPr>
          <p:cNvPr id="78" name="肘形接點 77"/>
          <p:cNvCxnSpPr>
            <a:stCxn id="58" idx="1"/>
            <a:endCxn id="70" idx="3"/>
          </p:cNvCxnSpPr>
          <p:nvPr/>
        </p:nvCxnSpPr>
        <p:spPr>
          <a:xfrm rot="10800000" flipV="1">
            <a:off x="5188452" y="2425421"/>
            <a:ext cx="132836" cy="272411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圓角矩形 78"/>
          <p:cNvSpPr/>
          <p:nvPr/>
        </p:nvSpPr>
        <p:spPr>
          <a:xfrm>
            <a:off x="3434246" y="2602851"/>
            <a:ext cx="989554" cy="361817"/>
          </a:xfrm>
          <a:prstGeom prst="roundRect">
            <a:avLst/>
          </a:prstGeom>
          <a:gradFill rotWithShape="1">
            <a:gsLst>
              <a:gs pos="0">
                <a:srgbClr val="17A6B3">
                  <a:tint val="50000"/>
                  <a:satMod val="300000"/>
                </a:srgbClr>
              </a:gs>
              <a:gs pos="35000">
                <a:srgbClr val="17A6B3">
                  <a:tint val="37000"/>
                  <a:satMod val="300000"/>
                </a:srgbClr>
              </a:gs>
              <a:gs pos="100000">
                <a:srgbClr val="17A6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7A6B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管理目標</a:t>
            </a:r>
          </a:p>
        </p:txBody>
      </p:sp>
      <p:sp>
        <p:nvSpPr>
          <p:cNvPr id="80" name="圓角矩形 79"/>
          <p:cNvSpPr/>
          <p:nvPr/>
        </p:nvSpPr>
        <p:spPr>
          <a:xfrm>
            <a:off x="3467499" y="3075492"/>
            <a:ext cx="989554" cy="361817"/>
          </a:xfrm>
          <a:prstGeom prst="roundRect">
            <a:avLst/>
          </a:prstGeom>
          <a:gradFill rotWithShape="1">
            <a:gsLst>
              <a:gs pos="0">
                <a:srgbClr val="17A6B3">
                  <a:tint val="50000"/>
                  <a:satMod val="300000"/>
                </a:srgbClr>
              </a:gs>
              <a:gs pos="35000">
                <a:srgbClr val="17A6B3">
                  <a:tint val="37000"/>
                  <a:satMod val="300000"/>
                </a:srgbClr>
              </a:gs>
              <a:gs pos="100000">
                <a:srgbClr val="17A6B3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17A6B3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績效評核</a:t>
            </a:r>
          </a:p>
        </p:txBody>
      </p:sp>
      <p:cxnSp>
        <p:nvCxnSpPr>
          <p:cNvPr id="81" name="直線單箭頭接點 80"/>
          <p:cNvCxnSpPr>
            <a:stCxn id="74" idx="2"/>
            <a:endCxn id="79" idx="0"/>
          </p:cNvCxnSpPr>
          <p:nvPr/>
        </p:nvCxnSpPr>
        <p:spPr>
          <a:xfrm>
            <a:off x="3960849" y="2497842"/>
            <a:ext cx="1300" cy="10500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/>
          <p:cNvSpPr/>
          <p:nvPr/>
        </p:nvSpPr>
        <p:spPr>
          <a:xfrm>
            <a:off x="6475478" y="4943858"/>
            <a:ext cx="3055385" cy="7887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713534" y="1427044"/>
            <a:ext cx="6817328" cy="4750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4" name="文字方塊 83"/>
          <p:cNvSpPr txBox="1"/>
          <p:nvPr/>
        </p:nvSpPr>
        <p:spPr>
          <a:xfrm>
            <a:off x="143386" y="5949443"/>
            <a:ext cx="664797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人才管理系統，有非常多的表單及操作流程，複雜且關聯緊密。</a:t>
            </a:r>
          </a:p>
        </p:txBody>
      </p:sp>
    </p:spTree>
    <p:extLst>
      <p:ext uri="{BB962C8B-B14F-4D97-AF65-F5344CB8AC3E}">
        <p14:creationId xmlns:p14="http://schemas.microsoft.com/office/powerpoint/2010/main" val="21629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我們的 </a:t>
            </a:r>
            <a:r>
              <a:rPr lang="en-US" altLang="zh-TW" dirty="0"/>
              <a:t>"</a:t>
            </a:r>
            <a:r>
              <a:rPr lang="zh-TW" altLang="en-US" dirty="0"/>
              <a:t>單體式</a:t>
            </a:r>
            <a:r>
              <a:rPr lang="en-US" altLang="zh-TW" dirty="0"/>
              <a:t>"</a:t>
            </a:r>
            <a:r>
              <a:rPr lang="zh-TW" altLang="en-US" dirty="0"/>
              <a:t> 系統有多複雜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ASP.NET Web Form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TW" altLang="en-US" dirty="0"/>
              <a:t> 共有 </a:t>
            </a:r>
            <a:r>
              <a:rPr lang="en-US" altLang="zh-TW" b="1" dirty="0">
                <a:solidFill>
                  <a:srgbClr val="FF0000"/>
                </a:solidFill>
              </a:rPr>
              <a:t>3000</a:t>
            </a:r>
            <a:r>
              <a:rPr lang="en-US" altLang="zh-TW" dirty="0"/>
              <a:t>+</a:t>
            </a:r>
            <a:r>
              <a:rPr lang="zh-TW" altLang="en-US" dirty="0"/>
              <a:t> 個頁面與控制項 </a:t>
            </a:r>
            <a:r>
              <a:rPr lang="en-US" altLang="zh-TW" dirty="0"/>
              <a:t>(.</a:t>
            </a:r>
            <a:r>
              <a:rPr lang="en-US" altLang="zh-TW" dirty="0" err="1"/>
              <a:t>aspx</a:t>
            </a:r>
            <a:r>
              <a:rPr lang="en-US" altLang="zh-TW" dirty="0"/>
              <a:t> + .</a:t>
            </a:r>
            <a:r>
              <a:rPr lang="en-US" altLang="zh-TW" dirty="0" err="1"/>
              <a:t>ascx</a:t>
            </a:r>
            <a:r>
              <a:rPr lang="en-US" altLang="zh-TW" dirty="0"/>
              <a:t>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Web Sites </a:t>
            </a:r>
            <a:r>
              <a:rPr lang="zh-TW" altLang="en-US" dirty="0"/>
              <a:t>內有 </a:t>
            </a:r>
            <a:r>
              <a:rPr lang="en-US" altLang="zh-TW" b="1" dirty="0">
                <a:solidFill>
                  <a:srgbClr val="FF0000"/>
                </a:solidFill>
              </a:rPr>
              <a:t>4500</a:t>
            </a:r>
            <a:r>
              <a:rPr lang="en-US" altLang="zh-TW" dirty="0"/>
              <a:t>+ Code Files ( .</a:t>
            </a:r>
            <a:r>
              <a:rPr lang="en-US" altLang="zh-TW" dirty="0" err="1"/>
              <a:t>cs</a:t>
            </a:r>
            <a:r>
              <a:rPr lang="en-US" altLang="zh-TW" dirty="0"/>
              <a:t> 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</a:t>
            </a:r>
            <a:r>
              <a:rPr lang="zh-TW" altLang="en-US" dirty="0"/>
              <a:t>超過 </a:t>
            </a:r>
            <a:r>
              <a:rPr lang="en-US" altLang="zh-TW" b="1" dirty="0">
                <a:solidFill>
                  <a:srgbClr val="FF0000"/>
                </a:solidFill>
              </a:rPr>
              <a:t>800,000</a:t>
            </a:r>
            <a:r>
              <a:rPr lang="zh-TW" altLang="en-US" dirty="0"/>
              <a:t> 行 </a:t>
            </a:r>
            <a:r>
              <a:rPr lang="en-US" altLang="zh-TW" dirty="0"/>
              <a:t>source codes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Build Web Sites </a:t>
            </a:r>
            <a:r>
              <a:rPr lang="zh-TW" altLang="en-US" dirty="0"/>
              <a:t>需要 </a:t>
            </a:r>
            <a:r>
              <a:rPr lang="en-US" altLang="zh-TW" b="1" dirty="0">
                <a:solidFill>
                  <a:srgbClr val="FF0000"/>
                </a:solidFill>
              </a:rPr>
              <a:t>35</a:t>
            </a:r>
            <a:r>
              <a:rPr lang="zh-TW" altLang="en-US" dirty="0"/>
              <a:t> 分鐘 </a:t>
            </a:r>
            <a:r>
              <a:rPr lang="en-US" altLang="zh-TW" dirty="0"/>
              <a:t>(i5, 8G, SSD)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TW" dirty="0"/>
              <a:t> CI + CD </a:t>
            </a:r>
            <a:r>
              <a:rPr lang="zh-TW" altLang="en-US" dirty="0"/>
              <a:t>需要花費 </a:t>
            </a:r>
            <a:r>
              <a:rPr lang="en-US" altLang="zh-TW" b="1" dirty="0">
                <a:solidFill>
                  <a:srgbClr val="FF0000"/>
                </a:solidFill>
              </a:rPr>
              <a:t>85</a:t>
            </a:r>
            <a:r>
              <a:rPr lang="en-US" altLang="zh-TW" dirty="0"/>
              <a:t> </a:t>
            </a:r>
            <a:r>
              <a:rPr lang="zh-TW" altLang="en-US" dirty="0"/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6236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原本的架構 </a:t>
            </a:r>
            <a:r>
              <a:rPr lang="en-US" altLang="zh-TW" dirty="0">
                <a:solidFill>
                  <a:schemeClr val="tx1"/>
                </a:solidFill>
              </a:rPr>
              <a:t>(Before 2014)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7" y="4235926"/>
            <a:ext cx="1040607" cy="12787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9294" y="1772789"/>
            <a:ext cx="4021015" cy="19929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>
                <a:lumMod val="9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28" y="4232758"/>
            <a:ext cx="1113692" cy="1281947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26" y="2099156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8" y="2099156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10" y="2099156"/>
            <a:ext cx="1022655" cy="12247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77755" y="3371858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With NLB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80254" y="5477282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95414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endCxn id="3" idx="0"/>
          </p:cNvCxnSpPr>
          <p:nvPr/>
        </p:nvCxnSpPr>
        <p:spPr>
          <a:xfrm flipH="1">
            <a:off x="5433280" y="3765711"/>
            <a:ext cx="264136" cy="470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6406296" y="3789157"/>
            <a:ext cx="300679" cy="44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26" y="2099156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2099156"/>
            <a:ext cx="1022655" cy="1224736"/>
          </a:xfrm>
          <a:prstGeom prst="rect">
            <a:avLst/>
          </a:prstGeom>
        </p:spPr>
      </p:pic>
      <p:pic>
        <p:nvPicPr>
          <p:cNvPr id="17" name="圖片 16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13" y="4232758"/>
            <a:ext cx="1113692" cy="1281947"/>
          </a:xfrm>
          <a:prstGeom prst="rect">
            <a:avLst/>
          </a:prstGeom>
        </p:spPr>
      </p:pic>
      <p:pic>
        <p:nvPicPr>
          <p:cNvPr id="19" name="圖片 18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4232758"/>
            <a:ext cx="1113692" cy="1281947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582423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0486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30564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29692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136670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410718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746538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249570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981504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062861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6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實作上的難題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4500" b="1" dirty="0"/>
              <a:t>維護困難</a:t>
            </a:r>
            <a:r>
              <a:rPr lang="en-US" altLang="zh-TW" sz="4500" b="1" dirty="0"/>
              <a:t>: </a:t>
            </a:r>
            <a:r>
              <a:rPr lang="zh-TW" altLang="en-US" dirty="0"/>
              <a:t>大型單體式系統的開發、維護、更新、測試都很困難。改一行 </a:t>
            </a:r>
            <a:r>
              <a:rPr lang="en-US" altLang="zh-TW" dirty="0"/>
              <a:t>code </a:t>
            </a:r>
            <a:r>
              <a:rPr lang="zh-TW" altLang="en-US" dirty="0"/>
              <a:t>就要測試所有功能，並且重新佈署整套系統。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zh-TW" altLang="en-US" sz="4500" b="1" dirty="0"/>
              <a:t>擴充困難</a:t>
            </a:r>
            <a:r>
              <a:rPr lang="en-US" altLang="zh-TW" sz="4500" b="1" dirty="0"/>
              <a:t>: </a:t>
            </a:r>
            <a:r>
              <a:rPr lang="zh-TW" altLang="en-US" dirty="0"/>
              <a:t>由於服務無法分割，只能整體進行擴充，複雜度高。無法隔離 </a:t>
            </a:r>
            <a:r>
              <a:rPr lang="en-US" altLang="zh-TW" dirty="0"/>
              <a:t>Application </a:t>
            </a:r>
            <a:r>
              <a:rPr lang="zh-TW" altLang="en-US" dirty="0"/>
              <a:t>內的部分元件 </a:t>
            </a:r>
            <a:r>
              <a:rPr lang="en-US" altLang="zh-TW" dirty="0"/>
              <a:t>Failure</a:t>
            </a:r>
            <a:r>
              <a:rPr lang="zh-TW" altLang="en-US" dirty="0"/>
              <a:t>。</a:t>
            </a:r>
            <a:r>
              <a:rPr lang="en-US" altLang="zh-TW" sz="2900" dirty="0"/>
              <a:t/>
            </a:r>
            <a:br>
              <a:rPr lang="en-US" altLang="zh-TW" sz="2900" dirty="0"/>
            </a:br>
            <a:endParaRPr lang="en-US" altLang="zh-TW" dirty="0"/>
          </a:p>
          <a:p>
            <a:r>
              <a:rPr lang="zh-TW" altLang="en-US" sz="4500" b="1" dirty="0"/>
              <a:t>雲端化困難</a:t>
            </a:r>
            <a:r>
              <a:rPr lang="en-US" altLang="zh-TW" sz="4500" b="1" dirty="0"/>
              <a:t>: </a:t>
            </a:r>
            <a:r>
              <a:rPr lang="zh-TW" altLang="en-US" sz="3800" dirty="0"/>
              <a:t>難以朝向雲端化發展。同時系統非多租戶設計，要大量佈署同樣服務給不同客戶的效率及使用率也不佳。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2900" dirty="0"/>
          </a:p>
          <a:p>
            <a:r>
              <a:rPr lang="zh-TW" altLang="en-US" sz="4400" b="1" dirty="0"/>
              <a:t>佈署困難</a:t>
            </a:r>
            <a:r>
              <a:rPr lang="en-US" altLang="zh-TW" sz="4400" b="1" dirty="0"/>
              <a:t>: </a:t>
            </a:r>
            <a:r>
              <a:rPr lang="en-US" altLang="zh-TW" sz="3800" dirty="0"/>
              <a:t>Container </a:t>
            </a:r>
            <a:r>
              <a:rPr lang="zh-TW" altLang="en-US" sz="3800" dirty="0"/>
              <a:t>技術能解決佈署問題，但是 </a:t>
            </a:r>
            <a:r>
              <a:rPr lang="en-US" altLang="zh-TW" sz="3800" dirty="0"/>
              <a:t>Docker </a:t>
            </a:r>
            <a:r>
              <a:rPr lang="zh-TW" altLang="en-US" sz="3800" dirty="0"/>
              <a:t>必須架構在 </a:t>
            </a:r>
            <a:r>
              <a:rPr lang="en-US" altLang="zh-TW" sz="3800" dirty="0"/>
              <a:t>Linux </a:t>
            </a:r>
            <a:r>
              <a:rPr lang="zh-TW" altLang="en-US" sz="3800" dirty="0"/>
              <a:t>上，</a:t>
            </a:r>
            <a:r>
              <a:rPr lang="en-US" altLang="zh-TW" sz="3800" dirty="0"/>
              <a:t>.NET Developer </a:t>
            </a:r>
            <a:r>
              <a:rPr lang="zh-TW" altLang="en-US" sz="3800" dirty="0"/>
              <a:t>難以直接使用。</a:t>
            </a:r>
          </a:p>
        </p:txBody>
      </p:sp>
    </p:spTree>
    <p:extLst>
      <p:ext uri="{BB962C8B-B14F-4D97-AF65-F5344CB8AC3E}">
        <p14:creationId xmlns:p14="http://schemas.microsoft.com/office/powerpoint/2010/main" val="15768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Q: </a:t>
            </a:r>
            <a:r>
              <a:rPr lang="zh-TW" altLang="en-US" dirty="0"/>
              <a:t>你期望透過微服務解決那些問題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TW" altLang="en-US" sz="4500" b="1" dirty="0"/>
              <a:t>維護困難</a:t>
            </a:r>
            <a:r>
              <a:rPr lang="en-US" altLang="zh-TW" sz="4500" b="1" dirty="0"/>
              <a:t>: </a:t>
            </a:r>
            <a:r>
              <a:rPr lang="zh-TW" altLang="en-US" dirty="0"/>
              <a:t>大型單體式系統的開發、維護、更新、測試都很困難。改一行 </a:t>
            </a:r>
            <a:r>
              <a:rPr lang="en-US" altLang="zh-TW" dirty="0"/>
              <a:t>code </a:t>
            </a:r>
            <a:r>
              <a:rPr lang="zh-TW" altLang="en-US" dirty="0"/>
              <a:t>就要測試所有功能，並且重新佈署整套系統。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  <a:p>
            <a:r>
              <a:rPr lang="zh-TW" altLang="en-US" sz="4500" b="1" dirty="0"/>
              <a:t>擴充困難</a:t>
            </a:r>
            <a:r>
              <a:rPr lang="en-US" altLang="zh-TW" sz="4500" b="1" dirty="0"/>
              <a:t>: </a:t>
            </a:r>
            <a:r>
              <a:rPr lang="zh-TW" altLang="en-US" dirty="0"/>
              <a:t>由於服務無法分割，只能整體進行擴充，複雜度高。無法隔離 </a:t>
            </a:r>
            <a:r>
              <a:rPr lang="en-US" altLang="zh-TW" dirty="0"/>
              <a:t>Application </a:t>
            </a:r>
            <a:r>
              <a:rPr lang="zh-TW" altLang="en-US" dirty="0"/>
              <a:t>內的部分元件 </a:t>
            </a:r>
            <a:r>
              <a:rPr lang="en-US" altLang="zh-TW" dirty="0"/>
              <a:t>Failure</a:t>
            </a:r>
            <a:r>
              <a:rPr lang="zh-TW" altLang="en-US" dirty="0"/>
              <a:t>。</a:t>
            </a:r>
            <a:r>
              <a:rPr lang="en-US" altLang="zh-TW" sz="2900" dirty="0"/>
              <a:t/>
            </a:r>
            <a:br>
              <a:rPr lang="en-US" altLang="zh-TW" sz="2900" dirty="0"/>
            </a:br>
            <a:endParaRPr lang="en-US" altLang="zh-TW" dirty="0"/>
          </a:p>
          <a:p>
            <a:r>
              <a:rPr lang="zh-TW" altLang="en-US" sz="4500" b="1" dirty="0"/>
              <a:t>雲端化困難</a:t>
            </a:r>
            <a:r>
              <a:rPr lang="en-US" altLang="zh-TW" sz="4500" b="1" dirty="0"/>
              <a:t>: </a:t>
            </a:r>
            <a:r>
              <a:rPr lang="zh-TW" altLang="en-US" sz="3800" dirty="0"/>
              <a:t>難以朝向雲端化發展。同時系統非多租戶設計，要大量佈署同樣服務給不同客戶的效率及使用率也不佳。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2900" dirty="0"/>
          </a:p>
          <a:p>
            <a:r>
              <a:rPr lang="zh-TW" altLang="en-US" sz="4400" b="1" dirty="0"/>
              <a:t>佈署困難</a:t>
            </a:r>
            <a:r>
              <a:rPr lang="en-US" altLang="zh-TW" sz="4400" b="1" dirty="0"/>
              <a:t>: </a:t>
            </a:r>
            <a:r>
              <a:rPr lang="en-US" altLang="zh-TW" sz="3800" dirty="0"/>
              <a:t>Container </a:t>
            </a:r>
            <a:r>
              <a:rPr lang="zh-TW" altLang="en-US" sz="3800" dirty="0"/>
              <a:t>技術能解決佈署問題，但是 </a:t>
            </a:r>
            <a:r>
              <a:rPr lang="en-US" altLang="zh-TW" sz="3800" dirty="0"/>
              <a:t>Docker </a:t>
            </a:r>
            <a:r>
              <a:rPr lang="zh-TW" altLang="en-US" sz="3800" dirty="0"/>
              <a:t>必須架構在 </a:t>
            </a:r>
            <a:r>
              <a:rPr lang="en-US" altLang="zh-TW" sz="3800" dirty="0"/>
              <a:t>Linux </a:t>
            </a:r>
            <a:r>
              <a:rPr lang="zh-TW" altLang="en-US" sz="3800" dirty="0"/>
              <a:t>上，</a:t>
            </a:r>
            <a:r>
              <a:rPr lang="en-US" altLang="zh-TW" sz="3800" dirty="0"/>
              <a:t>.NET Developer </a:t>
            </a:r>
            <a:r>
              <a:rPr lang="zh-TW" altLang="en-US" sz="3800" dirty="0"/>
              <a:t>難以直接使用。</a:t>
            </a:r>
          </a:p>
          <a:p>
            <a:endParaRPr lang="zh-TW" altLang="en-US" dirty="0"/>
          </a:p>
        </p:txBody>
      </p:sp>
      <p:sp>
        <p:nvSpPr>
          <p:cNvPr id="6" name="L-圖案 5"/>
          <p:cNvSpPr/>
          <p:nvPr/>
        </p:nvSpPr>
        <p:spPr>
          <a:xfrm rot="19034746">
            <a:off x="522414" y="1875020"/>
            <a:ext cx="534256" cy="328773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L-圖案 6"/>
          <p:cNvSpPr/>
          <p:nvPr/>
        </p:nvSpPr>
        <p:spPr>
          <a:xfrm rot="19034746">
            <a:off x="522415" y="4012564"/>
            <a:ext cx="534256" cy="328773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L-圖案 7"/>
          <p:cNvSpPr/>
          <p:nvPr/>
        </p:nvSpPr>
        <p:spPr>
          <a:xfrm rot="19034746">
            <a:off x="522415" y="5132447"/>
            <a:ext cx="534256" cy="328773"/>
          </a:xfrm>
          <a:prstGeom prst="corne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7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切記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b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避免陷入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一窩蜂驅動開發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1" dirty="0"/>
              <a:t>新技術 </a:t>
            </a:r>
            <a:r>
              <a:rPr lang="en-US" altLang="zh-TW" b="1" dirty="0">
                <a:solidFill>
                  <a:srgbClr val="FF0000"/>
                </a:solidFill>
              </a:rPr>
              <a:t>!=</a:t>
            </a:r>
            <a:r>
              <a:rPr lang="zh-TW" altLang="en-US" b="1" dirty="0"/>
              <a:t> 新希望</a:t>
            </a:r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0" y="6350000"/>
            <a:ext cx="517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https://blog.chunfuchao.com/?p=656&amp;variant=zh-tw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6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microservice-verdict/productivit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1"/>
          <a:stretch/>
        </p:blipFill>
        <p:spPr bwMode="auto">
          <a:xfrm>
            <a:off x="1005819" y="806083"/>
            <a:ext cx="8087837" cy="554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488668"/>
            <a:ext cx="731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http://martinfowler.com/bliki/images/microservice-verdict/productivity.png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711716" y="524148"/>
            <a:ext cx="72635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服務架構，藉由切割大型系統為數個獨立服務，能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有效控制軟體開發的複雜度。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220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https://blog.chunfuchao.com/wp-content/uploads/2017/02/HypeDe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19" y="0"/>
            <a:ext cx="8451522" cy="619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6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一窩蜂的例子：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文字版面配置區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一窩蜂是開發團隊自我毀滅的原因</a:t>
            </a:r>
          </a:p>
          <a:p>
            <a:r>
              <a:rPr lang="zh-TW" altLang="en-US" dirty="0"/>
              <a:t>問題在於一窩蜂會造成錯誤的決策。架構設計錯誤與技術選用錯誤都會</a:t>
            </a:r>
            <a:r>
              <a:rPr lang="zh-TW" altLang="en-US" b="1" dirty="0"/>
              <a:t>困擾團隊數個月甚至數年之久</a:t>
            </a:r>
            <a:r>
              <a:rPr lang="zh-TW" altLang="en-US" dirty="0"/>
              <a:t>。最壞的情況會造成另一個很糟糕的行為：</a:t>
            </a:r>
            <a:r>
              <a:rPr lang="zh-TW" altLang="en-US" b="1" dirty="0"/>
              <a:t>砍掉重練</a:t>
            </a:r>
            <a:r>
              <a:rPr lang="zh-TW" altLang="en-US" dirty="0"/>
              <a:t>，這樣做永遠不會有好結果的。</a:t>
            </a:r>
          </a:p>
          <a:p>
            <a:r>
              <a:rPr lang="zh-TW" altLang="en-US" dirty="0"/>
              <a:t>一切的</a:t>
            </a:r>
            <a:r>
              <a:rPr lang="zh-TW" altLang="en-US" b="1" dirty="0"/>
              <a:t>罪惡根源似乎是社群媒體</a:t>
            </a:r>
            <a:r>
              <a:rPr lang="zh-TW" altLang="en-US" dirty="0"/>
              <a:t>，太多的想法在實戰測試之前就傳出去了，跑得比大家分析利弊得失的速度還要快。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523" y="415651"/>
            <a:ext cx="7725567" cy="58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在用之前先研究測試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415779" y="1958750"/>
            <a:ext cx="10058400" cy="4023360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9556"/>
          <a:stretch/>
        </p:blipFill>
        <p:spPr>
          <a:xfrm>
            <a:off x="994539" y="1845734"/>
            <a:ext cx="9978262" cy="38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什麼時候下手？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0592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僱用對的人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10102415" cy="27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回到微服務化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最後我們做了什麼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7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原本的架構 </a:t>
            </a:r>
            <a:r>
              <a:rPr lang="en-US" altLang="zh-TW" dirty="0">
                <a:solidFill>
                  <a:schemeClr val="tx1"/>
                </a:solidFill>
              </a:rPr>
              <a:t>(Before 2014)</a:t>
            </a:r>
            <a:br>
              <a:rPr lang="en-US" altLang="zh-TW" dirty="0">
                <a:solidFill>
                  <a:schemeClr val="tx1"/>
                </a:solidFill>
              </a:rPr>
            </a:b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7" y="4235926"/>
            <a:ext cx="1040607" cy="12787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9294" y="1772789"/>
            <a:ext cx="4021015" cy="19929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>
                <a:lumMod val="95000"/>
              </a:schemeClr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128" y="4232758"/>
            <a:ext cx="1113692" cy="1281947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26" y="2099156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18" y="2099156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010" y="2099156"/>
            <a:ext cx="1022655" cy="122473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377755" y="3371858"/>
            <a:ext cx="2622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With NLB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680254" y="5477282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995414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/>
          <p:cNvCxnSpPr>
            <a:endCxn id="3" idx="0"/>
          </p:cNvCxnSpPr>
          <p:nvPr/>
        </p:nvCxnSpPr>
        <p:spPr>
          <a:xfrm flipH="1">
            <a:off x="5433280" y="3765711"/>
            <a:ext cx="264136" cy="470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endCxn id="4" idx="0"/>
          </p:cNvCxnSpPr>
          <p:nvPr/>
        </p:nvCxnSpPr>
        <p:spPr>
          <a:xfrm>
            <a:off x="6406296" y="3789157"/>
            <a:ext cx="300679" cy="443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626" y="2099156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2099156"/>
            <a:ext cx="1022655" cy="1224736"/>
          </a:xfrm>
          <a:prstGeom prst="rect">
            <a:avLst/>
          </a:prstGeom>
        </p:spPr>
      </p:pic>
      <p:pic>
        <p:nvPicPr>
          <p:cNvPr id="17" name="圖片 16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013" y="4232758"/>
            <a:ext cx="1113692" cy="1281947"/>
          </a:xfrm>
          <a:prstGeom prst="rect">
            <a:avLst/>
          </a:prstGeom>
        </p:spPr>
      </p:pic>
      <p:pic>
        <p:nvPicPr>
          <p:cNvPr id="19" name="圖片 18" descr="file server by lyte - File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9" y="4232758"/>
            <a:ext cx="1113692" cy="1281947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9582423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90486" y="547728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Server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存放教材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230564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529692" y="3371858"/>
            <a:ext cx="16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Web Server (IIS)</a:t>
            </a:r>
          </a:p>
        </p:txBody>
      </p:sp>
      <p:cxnSp>
        <p:nvCxnSpPr>
          <p:cNvPr id="24" name="直線單箭頭接點 23"/>
          <p:cNvCxnSpPr/>
          <p:nvPr/>
        </p:nvCxnSpPr>
        <p:spPr>
          <a:xfrm>
            <a:off x="10136670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1410718" y="3741190"/>
            <a:ext cx="0" cy="491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746538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2495709" y="5023137"/>
            <a:ext cx="211703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981504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3062861" y="5017093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File Sync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16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圓角矩形 43"/>
          <p:cNvSpPr/>
          <p:nvPr/>
        </p:nvSpPr>
        <p:spPr>
          <a:xfrm>
            <a:off x="10205554" y="4203573"/>
            <a:ext cx="1563447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圓角矩形 41"/>
          <p:cNvSpPr/>
          <p:nvPr/>
        </p:nvSpPr>
        <p:spPr>
          <a:xfrm>
            <a:off x="6420440" y="4203573"/>
            <a:ext cx="2129293" cy="2098307"/>
          </a:xfrm>
          <a:prstGeom prst="roundRect">
            <a:avLst>
              <a:gd name="adj" fmla="val 1431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5134835" y="1768637"/>
            <a:ext cx="2129293" cy="16621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微服務版本的架構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(2016)</a:t>
            </a:r>
            <a:b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08" y="4332765"/>
            <a:ext cx="1040607" cy="1278779"/>
          </a:xfrm>
          <a:prstGeom prst="rect">
            <a:avLst/>
          </a:prstGeom>
        </p:spPr>
      </p:pic>
      <p:pic>
        <p:nvPicPr>
          <p:cNvPr id="6" name="圖片 5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986" y="1858109"/>
            <a:ext cx="1022655" cy="1224736"/>
          </a:xfrm>
          <a:prstGeom prst="rect">
            <a:avLst/>
          </a:prstGeom>
        </p:spPr>
      </p:pic>
      <p:pic>
        <p:nvPicPr>
          <p:cNvPr id="7" name="圖片 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78" y="1858109"/>
            <a:ext cx="1022655" cy="1224736"/>
          </a:xfrm>
          <a:prstGeom prst="rect">
            <a:avLst/>
          </a:prstGeom>
        </p:spPr>
      </p:pic>
      <p:pic>
        <p:nvPicPr>
          <p:cNvPr id="8" name="圖片 7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70" y="1858109"/>
            <a:ext cx="1022655" cy="122473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513411" y="5545516"/>
            <a:ext cx="1993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Subversion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Content Repository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592750" y="5545516"/>
            <a:ext cx="119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66" y="422605"/>
            <a:ext cx="1022655" cy="1224736"/>
          </a:xfrm>
          <a:prstGeom prst="rect">
            <a:avLst/>
          </a:prstGeom>
        </p:spPr>
      </p:pic>
      <p:pic>
        <p:nvPicPr>
          <p:cNvPr id="15" name="圖片 14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45" y="422605"/>
            <a:ext cx="1022655" cy="1224736"/>
          </a:xfrm>
          <a:prstGeom prst="rect">
            <a:avLst/>
          </a:prstGeom>
        </p:spPr>
      </p:pic>
      <p:pic>
        <p:nvPicPr>
          <p:cNvPr id="17" name="圖片 16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00" y="4329596"/>
            <a:ext cx="1022655" cy="1224736"/>
          </a:xfrm>
          <a:prstGeom prst="rect">
            <a:avLst/>
          </a:prstGeom>
        </p:spPr>
      </p:pic>
      <p:pic>
        <p:nvPicPr>
          <p:cNvPr id="19" name="圖片 18" descr="web server by lyte - Web Server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785" y="1858109"/>
            <a:ext cx="1022655" cy="1224736"/>
          </a:xfrm>
          <a:prstGeom prst="rect">
            <a:avLst/>
          </a:prstGeom>
        </p:spPr>
      </p:pic>
      <p:pic>
        <p:nvPicPr>
          <p:cNvPr id="20" name="圖片 19" descr="database server by lyte - Database Server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11" y="4332765"/>
            <a:ext cx="1040607" cy="127877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0291945" y="5545515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Job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800793" y="3061473"/>
            <a:ext cx="130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HCM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510534" y="3061473"/>
            <a:ext cx="148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Course Server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305353" y="1176694"/>
            <a:ext cx="302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Reverse Proxy + Load Balancer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690772" y="3401518"/>
            <a:ext cx="555075" cy="996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5" idx="3"/>
            <a:endCxn id="8" idx="3"/>
          </p:cNvCxnSpPr>
          <p:nvPr/>
        </p:nvCxnSpPr>
        <p:spPr>
          <a:xfrm flipH="1">
            <a:off x="11144025" y="1034973"/>
            <a:ext cx="170575" cy="1435504"/>
          </a:xfrm>
          <a:prstGeom prst="bentConnector3">
            <a:avLst>
              <a:gd name="adj1" fmla="val -1340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接點 27"/>
          <p:cNvCxnSpPr>
            <a:stCxn id="14" idx="1"/>
            <a:endCxn id="19" idx="1"/>
          </p:cNvCxnSpPr>
          <p:nvPr/>
        </p:nvCxnSpPr>
        <p:spPr>
          <a:xfrm rot="10800000" flipV="1">
            <a:off x="5912786" y="1034973"/>
            <a:ext cx="3344781" cy="1435504"/>
          </a:xfrm>
          <a:prstGeom prst="bentConnector3">
            <a:avLst>
              <a:gd name="adj1" fmla="val 1068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7960706" y="3394928"/>
            <a:ext cx="955935" cy="980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9259211" y="3430805"/>
            <a:ext cx="122502" cy="925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9861093" y="3430806"/>
            <a:ext cx="953164" cy="8647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59254" y="1460904"/>
            <a:ext cx="480131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重新調整系統架構，評估後優先處理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能採用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的微服務的解決方案。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最需要被切割，或是切割後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效益最大的服務。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評估合適的基礎建設，做好導入的準備。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503755" y="2194259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10356616" y="369711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msmq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257565" y="3766385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8119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50351" y="3766385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svn+ssh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134835" y="2204406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H="1">
            <a:off x="9657013" y="4708502"/>
            <a:ext cx="79008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9842782" y="4401577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sql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9" name="直線單箭頭接點 38"/>
          <p:cNvCxnSpPr>
            <a:stCxn id="6" idx="1"/>
            <a:endCxn id="19" idx="3"/>
          </p:cNvCxnSpPr>
          <p:nvPr/>
        </p:nvCxnSpPr>
        <p:spPr>
          <a:xfrm flipH="1">
            <a:off x="6935439" y="2470477"/>
            <a:ext cx="9585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6948998" y="2151804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/>
          <p:cNvCxnSpPr/>
          <p:nvPr/>
        </p:nvCxnSpPr>
        <p:spPr>
          <a:xfrm flipH="1" flipV="1">
            <a:off x="6935439" y="2876749"/>
            <a:ext cx="3525968" cy="15606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7172459" y="3054677"/>
            <a:ext cx="91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 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api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微服務架構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基礎建設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實作的挑戰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需要準備那些基礎建設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91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4" y="1921201"/>
            <a:ext cx="11912252" cy="43932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導讀</a:t>
            </a:r>
            <a:r>
              <a:rPr lang="en-US" altLang="zh-TW" dirty="0"/>
              <a:t>: Introduction to </a:t>
            </a:r>
            <a:r>
              <a:rPr lang="en-US" altLang="zh-TW" dirty="0" err="1"/>
              <a:t>Microservices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36" y="6498336"/>
            <a:ext cx="1674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https://www.nginx.com/blog/introduction-to-microservices/?utm_source=service-discovery-in-a-microservices-architecture&amp;utm_medium=blog&amp;utm_campaign=Microservices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微服務需要更有效率的部署技術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獨立的執行環境控制能力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 </a:t>
            </a:r>
            <a:r>
              <a:rPr lang="zh-TW" altLang="en-US" dirty="0" smtClean="0"/>
              <a:t>比</a:t>
            </a:r>
            <a:r>
              <a:rPr lang="zh-TW" altLang="en-US" dirty="0"/>
              <a:t> </a:t>
            </a:r>
            <a:r>
              <a:rPr lang="en-US" altLang="zh-TW" dirty="0" smtClean="0"/>
              <a:t>VM</a:t>
            </a:r>
            <a:r>
              <a:rPr lang="zh-TW" altLang="en-US" dirty="0"/>
              <a:t> </a:t>
            </a:r>
            <a:r>
              <a:rPr lang="zh-TW" altLang="en-US" dirty="0" smtClean="0"/>
              <a:t>更小的細粒度要求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容易部署，擴充 </a:t>
            </a:r>
            <a:r>
              <a:rPr lang="en-US" altLang="zh-TW" dirty="0" smtClean="0"/>
              <a:t>(scale out)</a:t>
            </a:r>
            <a:r>
              <a:rPr lang="zh-TW" altLang="en-US" dirty="0" smtClean="0"/>
              <a:t>，更新服務</a:t>
            </a:r>
            <a:endParaRPr lang="en-US" altLang="zh-TW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 smtClean="0"/>
              <a:t> </a:t>
            </a:r>
            <a:r>
              <a:rPr lang="en-US" altLang="zh-TW" dirty="0" smtClean="0"/>
              <a:t>DevOps, </a:t>
            </a:r>
            <a:r>
              <a:rPr lang="zh-TW" altLang="en-US" dirty="0" smtClean="0"/>
              <a:t>從開發到部署的過程必須容易自動化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138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#2, Using API Gateway</a:t>
            </a:r>
            <a:endParaRPr lang="zh-TW" altLang="en-US" dirty="0"/>
          </a:p>
        </p:txBody>
      </p:sp>
      <p:pic>
        <p:nvPicPr>
          <p:cNvPr id="1026" name="Picture 2" descr="Indexed elements of Amazon's mobile app for Android, as they appear on a mobile phone scr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55025"/>
            <a:ext cx="9841865" cy="459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0" y="6386022"/>
            <a:ext cx="726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https://www.nginx.com/blog/building-microservices-using-an-api-gateway/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8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bile client of ecommerce app needs a way to access the RESTful APIs of the 7 micro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080"/>
            <a:ext cx="5759552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API gateway enables mobile clients of ecommerce app to access the RESTful APIs of its 7 micro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551" y="640080"/>
            <a:ext cx="5759551" cy="57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9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#4, Service Discovery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2880" y="6486144"/>
            <a:ext cx="1674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https://www.nginx.com/blog/service-discovery-in-a-microservices-architecture/?utm_source=introduction-to-microservices&amp;utm_medium=blog&amp;utm_campaign=Microservices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3" y="2605496"/>
            <a:ext cx="10250714" cy="30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7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ervice discovery is difficult in a modern, cloud-based microservices application because the set of instances, and their IP addresses, are subject to constant 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0" y="487680"/>
            <a:ext cx="5660825" cy="57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ith client-side service discovery, the client determines the network locations of available service instances and load balances requests across th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81" y="798576"/>
            <a:ext cx="5633890" cy="53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388608" y="609600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Client-Side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54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th the server-side service discovery, the load balancer queries a service registry about service locations; clients interact only with the load bal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23" y="326938"/>
            <a:ext cx="97536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01874" y="801666"/>
            <a:ext cx="33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Server-Side Discovery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47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With the third-party registration pattern for service discovery, a separate service registrar registers and deregisters service instances with the service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47" y="1143512"/>
            <a:ext cx="8309755" cy="48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th the self-registration pattern for service discovery, a service instance registers and deregisters itself with the service regist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24" y="1143512"/>
            <a:ext cx="5766816" cy="502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5774499" y="939452"/>
            <a:ext cx="354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Third-Party Registration Pattern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168" y="939452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Self-Registration Pattern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459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#5, Event-Driven</a:t>
            </a:r>
            <a:endParaRPr lang="zh-TW" altLang="en-US" dirty="0"/>
          </a:p>
        </p:txBody>
      </p:sp>
      <p:pic>
        <p:nvPicPr>
          <p:cNvPr id="8194" name="Picture 2" descr="Each service in a microservices architecture maintains a private databa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92" y="1737360"/>
            <a:ext cx="7837175" cy="45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70688" y="6486144"/>
            <a:ext cx="743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https://www.nginx.com/blog/event-driven-data-management-microservices/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n step 1 of a credit check in a microservices architecture, the Order Service publishes an 'Order Creat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36" y="395488"/>
            <a:ext cx="8822639" cy="60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24836" y="210822"/>
            <a:ext cx="873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creates an Order with status NEW and publishes an Order Created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60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 a microservices architecture, the second step in a credit check is for the Customer Service to generate a 'Credit Reserved'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98" y="1253455"/>
            <a:ext cx="8674458" cy="510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178115" y="167586"/>
            <a:ext cx="8393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Customer Service consumes the Order Created event, reserves credit for the order, </a:t>
            </a:r>
          </a:p>
          <a:p>
            <a:r>
              <a:rPr lang="en-US" altLang="zh-TW" dirty="0"/>
              <a:t>and publishes a Credit Reserved event.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54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n a microservices architecture, the third step in a credit check is for the Order Service to set the order status to 'Open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04" y="1099875"/>
            <a:ext cx="8612562" cy="53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04800" y="280416"/>
            <a:ext cx="967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Order Service consumes the Credit Reserved event, and changes the status of the order to OPEN.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74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最適合</a:t>
            </a: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</a:t>
            </a:r>
            <a:r>
              <a:rPr lang="zh-TW" altLang="en-US" sz="6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服務的部署方式</a:t>
            </a:r>
            <a:endParaRPr lang="zh-TW" altLang="en-US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790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Event</a:t>
            </a:r>
            <a:r>
              <a:rPr lang="zh-TW" altLang="en-US" dirty="0"/>
              <a:t> 其他的應用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複雜的資料管理 </a:t>
            </a:r>
            <a:r>
              <a:rPr lang="en-US" altLang="zh-TW" sz="2800" dirty="0"/>
              <a:t>(transaction, </a:t>
            </a:r>
            <a:r>
              <a:rPr lang="zh-TW" altLang="en-US" sz="2800" dirty="0"/>
              <a:t>連動的資料異動</a:t>
            </a:r>
            <a:r>
              <a:rPr lang="en-US" altLang="zh-TW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處理非同步的呼叫 </a:t>
            </a:r>
            <a:r>
              <a:rPr lang="en-US" altLang="zh-TW" sz="2800" dirty="0"/>
              <a:t>(</a:t>
            </a:r>
            <a:r>
              <a:rPr lang="en-US" altLang="zh-TW" sz="2800" dirty="0" err="1"/>
              <a:t>async</a:t>
            </a:r>
            <a:r>
              <a:rPr lang="en-US" altLang="zh-TW" sz="2800" dirty="0"/>
              <a:t>-callback)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集中處理交易的紀錄</a:t>
            </a:r>
            <a:endParaRPr lang="en-US" altLang="zh-TW" sz="28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/>
              <a:t>其他適用 </a:t>
            </a:r>
            <a:r>
              <a:rPr lang="en-US" altLang="zh-TW" sz="2800" dirty="0"/>
              <a:t>publish</a:t>
            </a:r>
            <a:r>
              <a:rPr lang="zh-TW" altLang="en-US" sz="2800" dirty="0"/>
              <a:t> </a:t>
            </a:r>
            <a:r>
              <a:rPr lang="en-US" altLang="zh-TW" sz="2800" dirty="0"/>
              <a:t>–</a:t>
            </a:r>
            <a:r>
              <a:rPr lang="zh-TW" altLang="en-US" sz="2800" dirty="0"/>
              <a:t> </a:t>
            </a:r>
            <a:r>
              <a:rPr lang="en-US" altLang="zh-TW" sz="2800" dirty="0"/>
              <a:t>subscribe </a:t>
            </a:r>
            <a:r>
              <a:rPr lang="zh-TW" altLang="en-US" sz="2800" dirty="0"/>
              <a:t>的應用</a:t>
            </a:r>
          </a:p>
        </p:txBody>
      </p:sp>
    </p:spTree>
    <p:extLst>
      <p:ext uri="{BB962C8B-B14F-4D97-AF65-F5344CB8AC3E}">
        <p14:creationId xmlns:p14="http://schemas.microsoft.com/office/powerpoint/2010/main" val="34850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#7, Refactoring a Monolith</a:t>
            </a:r>
            <a:endParaRPr lang="zh-TW" altLang="en-US" dirty="0"/>
          </a:p>
        </p:txBody>
      </p:sp>
      <p:pic>
        <p:nvPicPr>
          <p:cNvPr id="13316" name="Picture 4" descr="The strangler fig is a metaphor for building a microservices architecture that mimic the functions of a monolith and eventually replace it [Richardson microservices reference architecture]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9" t="5555" r="24513" b="6304"/>
          <a:stretch/>
        </p:blipFill>
        <p:spPr bwMode="auto">
          <a:xfrm>
            <a:off x="4011167" y="1840991"/>
            <a:ext cx="3816097" cy="44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0960" y="6412992"/>
            <a:ext cx="7015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https://www.nginx.com/blog/refactoring-a-monolith-into-microservices/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 start migrating from a monolith to a microservices architecture, implement new functionality as microservices; continue routing requests for legacy functionality to the monolith until there is a replacement microservice [Richardson microservices references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47" y="182880"/>
            <a:ext cx="7131260" cy="60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0"/>
            <a:ext cx="381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1 – Stop Digging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264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factor a monolith into two apps: one for presentation logic and another for business and data-access logic [Richardson microservices reference architecture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03" y="268224"/>
            <a:ext cx="9753600" cy="590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0" y="6614"/>
            <a:ext cx="5980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2 – Split Frontend and Backend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965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6"/>
          <a:stretch/>
        </p:blipFill>
        <p:spPr bwMode="auto">
          <a:xfrm>
            <a:off x="1338199" y="0"/>
            <a:ext cx="9753600" cy="626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9271" y="0"/>
            <a:ext cx="4269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Strategy 3 – Extract Services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07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wp.nginx.com/wp-content/uploads/2016/04/Richardson-microservices-part7-extract-module.png?utm_source=refactoring-a-monolith-into-microservices&amp;utm_medium=blog&amp;utm_campaign=Microservices&amp;_ga=1.123887555.819100217.14805840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 bwMode="auto">
          <a:xfrm>
            <a:off x="1167511" y="280416"/>
            <a:ext cx="9753600" cy="60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6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了解建構微服務必要的基礎建設，挑選合適的產品。</a:t>
            </a:r>
            <a:endParaRPr lang="en-US" altLang="zh-TW" sz="3200" dirty="0"/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Message Broker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API Gateway</a:t>
            </a:r>
          </a:p>
          <a:p>
            <a:pPr marL="806958" lvl="1" indent="-514350">
              <a:buFont typeface="Wingdings" panose="05000000000000000000" pitchFamily="2" charset="2"/>
              <a:buChar char="n"/>
            </a:pPr>
            <a:r>
              <a:rPr lang="en-US" altLang="zh-TW" sz="3000" dirty="0"/>
              <a:t>Service Register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評估是否自行開發 </a:t>
            </a:r>
            <a:r>
              <a:rPr lang="en-US" altLang="zh-TW" sz="3200" dirty="0"/>
              <a:t>/</a:t>
            </a:r>
            <a:r>
              <a:rPr lang="zh-TW" altLang="en-US" sz="3200" dirty="0"/>
              <a:t> 訂製基礎建設</a:t>
            </a:r>
            <a:r>
              <a:rPr lang="en-US" altLang="zh-TW" sz="32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切勿過早最佳化。微服務的架構重要性高於最佳化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評估進行的步驟，開始重構既有的 </a:t>
            </a:r>
            <a:r>
              <a:rPr lang="en-US" altLang="zh-TW" sz="3200" dirty="0"/>
              <a:t>Application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5299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900016" y="758952"/>
            <a:ext cx="10452928" cy="3566160"/>
          </a:xfrm>
        </p:spPr>
        <p:txBody>
          <a:bodyPr/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Docker,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最佳的微服務佈署技術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26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你還在用舊工具解決新問題嗎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「明朝的劍 清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07" y="1158823"/>
            <a:ext cx="9362746" cy="51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9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41" y="151654"/>
            <a:ext cx="9549504" cy="663133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075429"/>
            <a:ext cx="28860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https://www.docker.com/what-docker</a:t>
            </a:r>
            <a:endParaRPr kumimoji="0" lang="en-US" altLang="zh-TW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4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你還在用舊工具解決新問題嗎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「明朝的劍 清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07" y="1158823"/>
            <a:ext cx="9362746" cy="514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5" y="437073"/>
            <a:ext cx="10416264" cy="586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1645"/>
            <a:ext cx="10726615" cy="60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2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623"/>
            <a:ext cx="10937631" cy="614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981201" y="6288505"/>
            <a:ext cx="751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>
          <a:xfrm>
            <a:off x="797275" y="758952"/>
            <a:ext cx="10658410" cy="3566160"/>
          </a:xfrm>
        </p:spPr>
        <p:txBody>
          <a:bodyPr/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Immutable Services,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拋棄式的服務佈署方式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1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584962"/>
            <a:ext cx="10058400" cy="449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Operating System</a:t>
            </a:r>
            <a:r>
              <a:rPr lang="zh-TW" altLang="en-US" dirty="0" smtClean="0"/>
              <a:t> </a:t>
            </a:r>
            <a:r>
              <a:rPr lang="en-US" altLang="zh-TW" dirty="0" smtClean="0"/>
              <a:t>as "Library"!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40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 </a:t>
            </a:r>
            <a:r>
              <a:rPr lang="en-US" altLang="zh-TW" dirty="0"/>
              <a:t>OS</a:t>
            </a:r>
            <a:r>
              <a:rPr lang="zh-TW" altLang="en-US" dirty="0"/>
              <a:t> 跟 </a:t>
            </a:r>
            <a:r>
              <a:rPr lang="en-US" altLang="zh-TW" dirty="0"/>
              <a:t>APP</a:t>
            </a:r>
            <a:r>
              <a:rPr lang="zh-TW" altLang="en-US" dirty="0"/>
              <a:t> 一樣，用過即丟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一套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要執行上百個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上百套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如果一套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OS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只要執行一個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的話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設定跟程式都不需要改變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有改變就丟掉換新的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不需要改變，就不需要管理工具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不需要管理工具，就不需要遠端存取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不需要遠端存取，就不需要過多的安全管控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只有一個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執行，就不需要過多的安全機制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會跑得又快又好，管理變得很簡單，只要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做好佈署管理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08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OS</a:t>
            </a:r>
            <a:r>
              <a:rPr lang="zh-TW" altLang="en-US" dirty="0"/>
              <a:t> </a:t>
            </a:r>
            <a:r>
              <a:rPr lang="en-US" altLang="zh-TW" dirty="0"/>
              <a:t>as "Library"</a:t>
            </a:r>
            <a:endParaRPr lang="zh-TW" altLang="en-US" dirty="0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4" b="11577"/>
          <a:stretch/>
        </p:blipFill>
        <p:spPr bwMode="auto">
          <a:xfrm>
            <a:off x="8769246" y="1737360"/>
            <a:ext cx="2386434" cy="39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473377" y="2533338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2016: Nano Server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6820525" y="2518348"/>
            <a:ext cx="2113613" cy="120595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6820525" y="3927423"/>
            <a:ext cx="2098623" cy="3747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473377" y="4505294"/>
            <a:ext cx="4347148" cy="139408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 Server 2016:</a:t>
            </a:r>
          </a:p>
          <a:p>
            <a:pPr algn="ctr"/>
            <a:r>
              <a:rPr lang="en-US" altLang="zh-TW" dirty="0"/>
              <a:t>Windows Container</a:t>
            </a:r>
            <a:endParaRPr lang="zh-TW" altLang="en-US" dirty="0"/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820525" y="4302177"/>
            <a:ext cx="2098623" cy="2031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 flipV="1">
            <a:off x="6820525" y="5100778"/>
            <a:ext cx="2098623" cy="8135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6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/>
              <a:t>參考資源</a:t>
            </a:r>
            <a:r>
              <a:rPr lang="en-US" altLang="zh-TW" b="1" dirty="0"/>
              <a:t>:</a:t>
            </a:r>
            <a:r>
              <a:rPr lang="zh-TW" altLang="en-US" b="1" dirty="0"/>
              <a:t> </a:t>
            </a:r>
            <a:r>
              <a:rPr lang="en-US" altLang="zh-TW" b="1" dirty="0" err="1"/>
              <a:t>HYPER-v</a:t>
            </a:r>
            <a:r>
              <a:rPr lang="en-US" altLang="zh-TW" b="1" dirty="0"/>
              <a:t> container</a:t>
            </a:r>
            <a:br>
              <a:rPr lang="en-US" altLang="zh-TW" b="1" dirty="0"/>
            </a:b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http://windowsitpro.com/site-files/windowsitpro.com/files/uploads/2015/08/containe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054922"/>
            <a:ext cx="10058398" cy="500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679575" y="6105237"/>
            <a:ext cx="865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4"/>
              </a:rPr>
              <a:t>http://windowsitpro.com/windows-server-2016/differences-between-windows-containers-and-hyper-v-containers-windows-server-201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1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647700"/>
            <a:ext cx="12153900" cy="5562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485" y="2200759"/>
            <a:ext cx="6028840" cy="17048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0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工業化的規模經濟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「build in factory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40" y="2154749"/>
            <a:ext cx="5672448" cy="33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.epochtimes.com/assets/uploads/2005/12/51226163007111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2" y="2042108"/>
            <a:ext cx="5241968" cy="350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5849815" y="3329354"/>
            <a:ext cx="738554" cy="112541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72614" y="5774076"/>
            <a:ext cx="562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DevOps, CI / CD, </a:t>
            </a:r>
            <a:r>
              <a:rPr lang="zh-TW" altLang="en-US" dirty="0"/>
              <a:t>實現標準化</a:t>
            </a:r>
            <a:r>
              <a:rPr lang="en-US" altLang="zh-TW" dirty="0"/>
              <a:t>,</a:t>
            </a:r>
            <a:r>
              <a:rPr lang="zh-TW" altLang="en-US" dirty="0"/>
              <a:t> 快速的軟體生產流程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219092" y="5774076"/>
            <a:ext cx="547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搭配 </a:t>
            </a:r>
            <a:r>
              <a:rPr lang="en-US" altLang="zh-TW" dirty="0"/>
              <a:t>CI / CD, </a:t>
            </a:r>
            <a:r>
              <a:rPr lang="zh-TW" altLang="en-US" dirty="0"/>
              <a:t>與 </a:t>
            </a:r>
            <a:r>
              <a:rPr lang="en-US" altLang="zh-TW" dirty="0"/>
              <a:t>Docker,</a:t>
            </a:r>
            <a:r>
              <a:rPr lang="zh-TW" altLang="en-US" dirty="0"/>
              <a:t> 實現通用，標準化的快速佈署</a:t>
            </a:r>
          </a:p>
        </p:txBody>
      </p:sp>
    </p:spTree>
    <p:extLst>
      <p:ext uri="{BB962C8B-B14F-4D97-AF65-F5344CB8AC3E}">
        <p14:creationId xmlns:p14="http://schemas.microsoft.com/office/powerpoint/2010/main" val="9906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6298</TotalTime>
  <Words>2458</Words>
  <Application>Microsoft Office PowerPoint</Application>
  <PresentationFormat>寬螢幕</PresentationFormat>
  <Paragraphs>549</Paragraphs>
  <Slides>103</Slides>
  <Notes>33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103</vt:i4>
      </vt:variant>
    </vt:vector>
  </HeadingPairs>
  <TitlesOfParts>
    <vt:vector size="115" baseType="lpstr">
      <vt:lpstr>微軟正黑體</vt:lpstr>
      <vt:lpstr>新細明體</vt:lpstr>
      <vt:lpstr>Arial</vt:lpstr>
      <vt:lpstr>Calibri</vt:lpstr>
      <vt:lpstr>Calibri Light</vt:lpstr>
      <vt:lpstr>Consolas</vt:lpstr>
      <vt:lpstr>Segoe UI</vt:lpstr>
      <vt:lpstr>Segoe UI Light</vt:lpstr>
      <vt:lpstr>Wingdings</vt:lpstr>
      <vt:lpstr>回顧</vt:lpstr>
      <vt:lpstr>5-30721_Build_2016_Template_Dark</vt:lpstr>
      <vt:lpstr>5-30721_Build_2016_Template_Light</vt:lpstr>
      <vt:lpstr>Windows 原生的容器技術 (for .NET Developers)</vt:lpstr>
      <vt:lpstr>為什麼你需要了解容器技術?</vt:lpstr>
      <vt:lpstr>微服務是什麼?</vt:lpstr>
      <vt:lpstr>PowerPoint 簡報</vt:lpstr>
      <vt:lpstr>微服務的定義</vt:lpstr>
      <vt:lpstr>PowerPoint 簡報</vt:lpstr>
      <vt:lpstr>微服務需要更有效率的部署技術</vt:lpstr>
      <vt:lpstr>Container  最適合微服務的部署方式</vt:lpstr>
      <vt:lpstr>你還在用舊工具解決新問題嗎? </vt:lpstr>
      <vt:lpstr>PowerPoint 簡報</vt:lpstr>
      <vt:lpstr>DEMO</vt:lpstr>
      <vt:lpstr>PowerPoint 簡報</vt:lpstr>
      <vt:lpstr>PowerPoint 簡報</vt:lpstr>
      <vt:lpstr>PowerPoint 簡報</vt:lpstr>
      <vt:lpstr>Immutable Services 容器化的部署策略</vt:lpstr>
      <vt:lpstr>用 "重新部署" 取代遠端管理與更新</vt:lpstr>
      <vt:lpstr>"剛剛好夠用" 的平台需求</vt:lpstr>
      <vt:lpstr>PowerPoint 簡報</vt:lpstr>
      <vt:lpstr>"剛剛好夠用" 的 Nano Server</vt:lpstr>
      <vt:lpstr>DEMO: </vt:lpstr>
      <vt:lpstr>PowerPoint 簡報</vt:lpstr>
      <vt:lpstr>DevOps with Container</vt:lpstr>
      <vt:lpstr>PowerPoint 簡報</vt:lpstr>
      <vt:lpstr>Windows Container FAQ</vt:lpstr>
      <vt:lpstr>Container Tech:</vt:lpstr>
      <vt:lpstr>Docker (Linux)</vt:lpstr>
      <vt:lpstr>Docker for Windows</vt:lpstr>
      <vt:lpstr>Windows Container</vt:lpstr>
      <vt:lpstr>Windows Container License</vt:lpstr>
      <vt:lpstr>Windows Container on Win10</vt:lpstr>
      <vt:lpstr>Windows Container on WinServer</vt:lpstr>
      <vt:lpstr>Docker Compose</vt:lpstr>
      <vt:lpstr>Docker Compose</vt:lpstr>
      <vt:lpstr>Defining and running "applications".</vt:lpstr>
      <vt:lpstr>Docker Swarm</vt:lpstr>
      <vt:lpstr>Docker Swarm</vt:lpstr>
      <vt:lpstr>PowerPoint 簡報</vt:lpstr>
      <vt:lpstr>PowerPoint 簡報</vt:lpstr>
      <vt:lpstr>PowerPoint 簡報</vt:lpstr>
      <vt:lpstr>PowerPoint 簡報</vt:lpstr>
      <vt:lpstr>PowerPoint 簡報</vt:lpstr>
      <vt:lpstr>微服務是什麼?</vt:lpstr>
      <vt:lpstr>微服務的定義</vt:lpstr>
      <vt:lpstr>小巧、專注； 自主性；</vt:lpstr>
      <vt:lpstr>PowerPoint 簡報</vt:lpstr>
      <vt:lpstr>技術異質性； 彈性； 擴展性； 容易部署； 最佳可替換性； 組合性；</vt:lpstr>
      <vt:lpstr>必要的 (轉移) 過程 – 切割服務的邊界</vt:lpstr>
      <vt:lpstr>PowerPoint 簡報</vt:lpstr>
      <vt:lpstr>PowerPoint 簡報</vt:lpstr>
      <vt:lpstr>PowerPoint 簡報</vt:lpstr>
      <vt:lpstr>微服務的進入門檻</vt:lpstr>
      <vt:lpstr>要享受微服務的好處是要代價的…</vt:lpstr>
      <vt:lpstr>進入微服務架構的門票…</vt:lpstr>
      <vt:lpstr>歷史背景: Orca HCM 系統現況(2013) </vt:lpstr>
      <vt:lpstr>我們的 "單體式" 系統有多複雜?</vt:lpstr>
      <vt:lpstr>原本的架構 (Before 2014) </vt:lpstr>
      <vt:lpstr>實作上的難題</vt:lpstr>
      <vt:lpstr>Q: 你期望透過微服務解決那些問題?</vt:lpstr>
      <vt:lpstr>切記!!   避免陷入 "一窩蜂驅動開發" !!</vt:lpstr>
      <vt:lpstr>PowerPoint 簡報</vt:lpstr>
      <vt:lpstr>一窩蜂的例子：</vt:lpstr>
      <vt:lpstr>在用之前先研究測試</vt:lpstr>
      <vt:lpstr>什麼時候下手？</vt:lpstr>
      <vt:lpstr>僱用對的人</vt:lpstr>
      <vt:lpstr>回到微服務化: 最後我們做了什麼??</vt:lpstr>
      <vt:lpstr>原本的架構 (Before 2014) </vt:lpstr>
      <vt:lpstr>微服務版本的架構 (2016) </vt:lpstr>
      <vt:lpstr>微服務架構-基礎建設</vt:lpstr>
      <vt:lpstr>導讀: Introduction to Microservices</vt:lpstr>
      <vt:lpstr>#2, Using API Gateway</vt:lpstr>
      <vt:lpstr>PowerPoint 簡報</vt:lpstr>
      <vt:lpstr>#4, Service Discovery</vt:lpstr>
      <vt:lpstr>PowerPoint 簡報</vt:lpstr>
      <vt:lpstr>PowerPoint 簡報</vt:lpstr>
      <vt:lpstr>PowerPoint 簡報</vt:lpstr>
      <vt:lpstr>#5, Event-Driven</vt:lpstr>
      <vt:lpstr>PowerPoint 簡報</vt:lpstr>
      <vt:lpstr>PowerPoint 簡報</vt:lpstr>
      <vt:lpstr>PowerPoint 簡報</vt:lpstr>
      <vt:lpstr>Event 其他的應用</vt:lpstr>
      <vt:lpstr>#7, Refactoring a Monolith</vt:lpstr>
      <vt:lpstr>PowerPoint 簡報</vt:lpstr>
      <vt:lpstr>PowerPoint 簡報</vt:lpstr>
      <vt:lpstr>PowerPoint 簡報</vt:lpstr>
      <vt:lpstr>PowerPoint 簡報</vt:lpstr>
      <vt:lpstr>小結</vt:lpstr>
      <vt:lpstr>Docker, 最佳的微服務佈署技術</vt:lpstr>
      <vt:lpstr>你還在用舊工具解決新問題嗎? </vt:lpstr>
      <vt:lpstr>PowerPoint 簡報</vt:lpstr>
      <vt:lpstr>PowerPoint 簡報</vt:lpstr>
      <vt:lpstr>PowerPoint 簡報</vt:lpstr>
      <vt:lpstr>PowerPoint 簡報</vt:lpstr>
      <vt:lpstr>Immutable Services, 拋棄式的服務佈署方式</vt:lpstr>
      <vt:lpstr>Operating System as "Library"!</vt:lpstr>
      <vt:lpstr>如果 OS 跟 APP 一樣，用過即丟…</vt:lpstr>
      <vt:lpstr>OS as "Library"</vt:lpstr>
      <vt:lpstr>參考資源: HYPER-v container </vt:lpstr>
      <vt:lpstr>PowerPoint 簡報</vt:lpstr>
      <vt:lpstr>工業化的規模經濟</vt:lpstr>
      <vt:lpstr>微服務版本的架構 (2016) </vt:lpstr>
      <vt:lpstr>同時服務多組客戶的佈署方式 (TBD, 2018) </vt:lpstr>
      <vt:lpstr>Question?</vt:lpstr>
      <vt:lpstr>謝謝大家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Token 入門</dc:title>
  <dc:creator>Andrew Wu</dc:creator>
  <cp:lastModifiedBy>Andrew Wu</cp:lastModifiedBy>
  <cp:revision>140</cp:revision>
  <dcterms:created xsi:type="dcterms:W3CDTF">2016-11-15T09:34:15Z</dcterms:created>
  <dcterms:modified xsi:type="dcterms:W3CDTF">2017-03-05T18:32:16Z</dcterms:modified>
</cp:coreProperties>
</file>